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 id="2147483665" r:id="rId2"/>
  </p:sldMasterIdLst>
  <p:notesMasterIdLst>
    <p:notesMasterId r:id="rId36"/>
  </p:notesMasterIdLst>
  <p:sldIdLst>
    <p:sldId id="365" r:id="rId3"/>
    <p:sldId id="376" r:id="rId4"/>
    <p:sldId id="377" r:id="rId5"/>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 id="391" r:id="rId19"/>
    <p:sldId id="392" r:id="rId20"/>
    <p:sldId id="393" r:id="rId21"/>
    <p:sldId id="394" r:id="rId22"/>
    <p:sldId id="395" r:id="rId23"/>
    <p:sldId id="396" r:id="rId24"/>
    <p:sldId id="397" r:id="rId25"/>
    <p:sldId id="398" r:id="rId26"/>
    <p:sldId id="399" r:id="rId27"/>
    <p:sldId id="400" r:id="rId28"/>
    <p:sldId id="401" r:id="rId29"/>
    <p:sldId id="402" r:id="rId30"/>
    <p:sldId id="403" r:id="rId31"/>
    <p:sldId id="404" r:id="rId32"/>
    <p:sldId id="405" r:id="rId33"/>
    <p:sldId id="406" r:id="rId34"/>
    <p:sldId id="367" r:id="rId35"/>
  </p:sldIdLst>
  <p:sldSz cx="9144000" cy="6858000" type="screen4x3"/>
  <p:notesSz cx="6797675" cy="9872663"/>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7D6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CE8CB1A-2303-47FB-8809-915A3B7BF57A}">
  <a:tblStyle styleId="{0CE8CB1A-2303-47FB-8809-915A3B7BF57A}" styleName="Table_0"/>
  <a:tblStyle styleId="{94A0D985-8888-4810-86D4-A10161202211}" styleName="Table_1"/>
  <a:tblStyle styleId="{A957D33F-AC35-433F-AD37-78572AC58D25}" styleName="Table_2"/>
  <a:tblStyle styleId="{742784F1-A51B-460D-853D-3D97A727DBF3}" styleName="Table_3"/>
  <a:tblStyle styleId="{E5E780F3-A0E4-487F-8EC7-223825FCCFC0}" styleName="Table_4"/>
  <a:tblStyle styleId="{629BBC9E-8156-4069-BA61-590383DA6CF9}" styleName="Table_5"/>
  <a:tblStyle styleId="{9D89FBDF-38E5-47EE-83B3-137905984817}" styleName="Table_6"/>
  <a:tblStyle styleId="{D23C9452-476E-4528-896B-8872FC242EEB}" styleName="Table_7"/>
  <a:tblStyle styleId="{7A7F33AF-BDB5-4873-B9F8-DC5393D68C56}" styleName="Table_8"/>
  <a:tblStyle styleId="{983F0BC0-FCB6-47B7-B56B-22719046AD34}" styleName="Table_9"/>
  <a:tblStyle styleId="{540F81CF-37DD-48B7-8E23-B048E68CAF92}" styleName="Table_10"/>
  <a:tblStyle styleId="{E113C0B5-1793-48FC-9972-DB2AA42F8243}" styleName="Table_11"/>
  <a:tblStyle styleId="{58619C4D-05F9-4138-B10A-756CDDA29D83}" styleName="Table_12"/>
  <a:tblStyle styleId="{9FC49E62-67A6-422B-9061-15E3C944E0E2}" styleName="Table_13"/>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1" autoAdjust="0"/>
    <p:restoredTop sz="99733" autoAdjust="0"/>
  </p:normalViewPr>
  <p:slideViewPr>
    <p:cSldViewPr>
      <p:cViewPr varScale="1">
        <p:scale>
          <a:sx n="107" d="100"/>
          <a:sy n="107" d="100"/>
        </p:scale>
        <p:origin x="114" y="1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7" d="100"/>
          <a:sy n="77" d="100"/>
        </p:scale>
        <p:origin x="216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grayWhite">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44811" cy="49371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52862" y="0"/>
            <a:ext cx="2944811" cy="49371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930275" y="739775"/>
            <a:ext cx="4937124" cy="3703637"/>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06462" y="4689475"/>
            <a:ext cx="4984749" cy="4443411"/>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9378950"/>
            <a:ext cx="2944811" cy="493711"/>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52862" y="9378950"/>
            <a:ext cx="2944811" cy="493711"/>
          </a:xfrm>
          <a:prstGeom prst="rect">
            <a:avLst/>
          </a:prstGeom>
          <a:noFill/>
          <a:ln>
            <a:noFill/>
          </a:ln>
        </p:spPr>
        <p:txBody>
          <a:bodyPr lIns="91425" tIns="45700" rIns="91425" bIns="45700" anchor="b" anchorCtr="0">
            <a:noAutofit/>
          </a:bodyPr>
          <a:lstStyle>
            <a:lvl1pPr marL="0" marR="0" indent="0" algn="r" rtl="0">
              <a:lnSpc>
                <a:spcPct val="100000"/>
              </a:lnSpc>
              <a:spcBef>
                <a:spcPts val="0"/>
              </a:spcBef>
              <a:spcAft>
                <a:spcPts val="0"/>
              </a:spcAft>
              <a:buNone/>
              <a:defRPr sz="1200" b="0" i="0" u="none" strike="noStrike" cap="none" baseline="0">
                <a:solidFill>
                  <a:srgbClr val="000000"/>
                </a:solidFill>
                <a:latin typeface="Arial"/>
                <a:ea typeface="Arial"/>
                <a:cs typeface="Arial"/>
                <a:sym typeface="Arial"/>
              </a:defRPr>
            </a:lvl1pPr>
          </a:lstStyle>
          <a:p>
            <a:pPr marL="0" lvl="0" indent="0">
              <a:spcBef>
                <a:spcPts val="0"/>
              </a:spcBef>
              <a:buClr>
                <a:srgbClr val="000000"/>
              </a:buClr>
              <a:buSzPct val="25000"/>
              <a:buFont typeface="Arial"/>
              <a:buNone/>
            </a:pPr>
            <a:fld id="{00000000-1234-1234-1234-123412341234}" type="slidenum">
              <a:rPr lang="en-US"/>
              <a:t>‹#›</a:t>
            </a:fld>
            <a:endParaRPr lang="en-US"/>
          </a:p>
        </p:txBody>
      </p:sp>
    </p:spTree>
    <p:extLst>
      <p:ext uri="{BB962C8B-B14F-4D97-AF65-F5344CB8AC3E}">
        <p14:creationId xmlns:p14="http://schemas.microsoft.com/office/powerpoint/2010/main" val="239213584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txBox="1">
            <a:spLocks noGrp="1"/>
          </p:cNvSpPr>
          <p:nvPr>
            <p:ph type="body" idx="1"/>
          </p:nvPr>
        </p:nvSpPr>
        <p:spPr>
          <a:xfrm>
            <a:off x="906463" y="4689476"/>
            <a:ext cx="4984749" cy="4443411"/>
          </a:xfrm>
          <a:prstGeom prst="rect">
            <a:avLst/>
          </a:prstGeom>
        </p:spPr>
        <p:txBody>
          <a:bodyPr lIns="91425" tIns="91425" rIns="91425" bIns="91425" anchor="ctr" anchorCtr="0">
            <a:noAutofit/>
          </a:bodyPr>
          <a:lstStyle/>
          <a:p>
            <a:pPr>
              <a:spcBef>
                <a:spcPts val="0"/>
              </a:spcBef>
              <a:buNone/>
            </a:pPr>
            <a:endParaRPr/>
          </a:p>
        </p:txBody>
      </p:sp>
      <p:sp>
        <p:nvSpPr>
          <p:cNvPr id="44" name="Shape 44"/>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142794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10</a:t>
            </a:fld>
            <a:endParaRPr lang="en-US"/>
          </a:p>
        </p:txBody>
      </p:sp>
    </p:spTree>
    <p:extLst>
      <p:ext uri="{BB962C8B-B14F-4D97-AF65-F5344CB8AC3E}">
        <p14:creationId xmlns:p14="http://schemas.microsoft.com/office/powerpoint/2010/main" val="2911728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xfrm>
            <a:off x="930275" y="739775"/>
            <a:ext cx="4937125" cy="3703638"/>
          </a:xfrm>
          <a:ln/>
        </p:spPr>
      </p:sp>
      <p:sp>
        <p:nvSpPr>
          <p:cNvPr id="3686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latin typeface="Arial" panose="020B0604020202020204" pitchFamily="34" charset="0"/>
            </a:endParaRPr>
          </a:p>
        </p:txBody>
      </p:sp>
      <p:sp>
        <p:nvSpPr>
          <p:cNvPr id="3686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78D898C7-ED36-4BC4-9518-437585A3BD24}" type="slidenum">
              <a:rPr lang="en-GB" altLang="en-US" smtClean="0">
                <a:latin typeface="Arial" panose="020B0604020202020204" pitchFamily="34" charset="0"/>
              </a:rPr>
              <a:pPr/>
              <a:t>11</a:t>
            </a:fld>
            <a:endParaRPr lang="en-GB" altLang="en-US" smtClean="0">
              <a:latin typeface="Arial" panose="020B0604020202020204" pitchFamily="34" charset="0"/>
            </a:endParaRPr>
          </a:p>
        </p:txBody>
      </p:sp>
    </p:spTree>
    <p:extLst>
      <p:ext uri="{BB962C8B-B14F-4D97-AF65-F5344CB8AC3E}">
        <p14:creationId xmlns:p14="http://schemas.microsoft.com/office/powerpoint/2010/main" val="3534414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12</a:t>
            </a:fld>
            <a:endParaRPr lang="en-US"/>
          </a:p>
        </p:txBody>
      </p:sp>
    </p:spTree>
    <p:extLst>
      <p:ext uri="{BB962C8B-B14F-4D97-AF65-F5344CB8AC3E}">
        <p14:creationId xmlns:p14="http://schemas.microsoft.com/office/powerpoint/2010/main" val="33426636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13</a:t>
            </a:fld>
            <a:endParaRPr lang="en-US"/>
          </a:p>
        </p:txBody>
      </p:sp>
    </p:spTree>
    <p:extLst>
      <p:ext uri="{BB962C8B-B14F-4D97-AF65-F5344CB8AC3E}">
        <p14:creationId xmlns:p14="http://schemas.microsoft.com/office/powerpoint/2010/main" val="6277811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14</a:t>
            </a:fld>
            <a:endParaRPr lang="en-US"/>
          </a:p>
        </p:txBody>
      </p:sp>
    </p:spTree>
    <p:extLst>
      <p:ext uri="{BB962C8B-B14F-4D97-AF65-F5344CB8AC3E}">
        <p14:creationId xmlns:p14="http://schemas.microsoft.com/office/powerpoint/2010/main" val="929642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15</a:t>
            </a:fld>
            <a:endParaRPr lang="en-US"/>
          </a:p>
        </p:txBody>
      </p:sp>
    </p:spTree>
    <p:extLst>
      <p:ext uri="{BB962C8B-B14F-4D97-AF65-F5344CB8AC3E}">
        <p14:creationId xmlns:p14="http://schemas.microsoft.com/office/powerpoint/2010/main" val="36206317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xfrm>
            <a:off x="930275" y="739775"/>
            <a:ext cx="4937125" cy="3703638"/>
          </a:xfrm>
          <a:ln/>
        </p:spPr>
      </p:sp>
      <p:sp>
        <p:nvSpPr>
          <p:cNvPr id="430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latin typeface="Arial" panose="020B0604020202020204" pitchFamily="34" charset="0"/>
            </a:endParaRPr>
          </a:p>
        </p:txBody>
      </p:sp>
      <p:sp>
        <p:nvSpPr>
          <p:cNvPr id="4301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9D398E3E-D088-414A-9DEE-5EF204253DBD}" type="slidenum">
              <a:rPr lang="en-GB" altLang="en-US" smtClean="0">
                <a:latin typeface="Arial" panose="020B0604020202020204" pitchFamily="34" charset="0"/>
              </a:rPr>
              <a:pPr/>
              <a:t>16</a:t>
            </a:fld>
            <a:endParaRPr lang="en-GB" altLang="en-US" smtClean="0">
              <a:latin typeface="Arial" panose="020B0604020202020204" pitchFamily="34" charset="0"/>
            </a:endParaRPr>
          </a:p>
        </p:txBody>
      </p:sp>
    </p:spTree>
    <p:extLst>
      <p:ext uri="{BB962C8B-B14F-4D97-AF65-F5344CB8AC3E}">
        <p14:creationId xmlns:p14="http://schemas.microsoft.com/office/powerpoint/2010/main" val="27684226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17</a:t>
            </a:fld>
            <a:endParaRPr lang="en-US"/>
          </a:p>
        </p:txBody>
      </p:sp>
    </p:spTree>
    <p:extLst>
      <p:ext uri="{BB962C8B-B14F-4D97-AF65-F5344CB8AC3E}">
        <p14:creationId xmlns:p14="http://schemas.microsoft.com/office/powerpoint/2010/main" val="15319329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18</a:t>
            </a:fld>
            <a:endParaRPr lang="en-US"/>
          </a:p>
        </p:txBody>
      </p:sp>
    </p:spTree>
    <p:extLst>
      <p:ext uri="{BB962C8B-B14F-4D97-AF65-F5344CB8AC3E}">
        <p14:creationId xmlns:p14="http://schemas.microsoft.com/office/powerpoint/2010/main" val="21337277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xfrm>
            <a:off x="930275" y="739775"/>
            <a:ext cx="4937125" cy="3703638"/>
          </a:xfrm>
          <a:ln/>
        </p:spPr>
      </p:sp>
      <p:sp>
        <p:nvSpPr>
          <p:cNvPr id="471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Comparison 1:  Voice</a:t>
            </a:r>
          </a:p>
          <a:p>
            <a:r>
              <a:rPr lang="en-US" altLang="en-US" dirty="0" smtClean="0">
                <a:latin typeface="Arial" panose="020B0604020202020204" pitchFamily="34" charset="0"/>
              </a:rPr>
              <a:t>Lawrence Ferlinghetti said “poetry should be heard not read”.  Poets often have a distinctive voice across the body of their work. But there might also be a persona being adopted, or there may be more than one voice e.g. where the poem is set out as dialogue.  </a:t>
            </a:r>
          </a:p>
          <a:p>
            <a:r>
              <a:rPr lang="en-US" altLang="en-US" dirty="0" smtClean="0">
                <a:latin typeface="Arial" panose="020B0604020202020204" pitchFamily="34" charset="0"/>
              </a:rPr>
              <a:t>Modern poetry is often less formal than older poetry, which can often sound ‘poetic’.</a:t>
            </a:r>
          </a:p>
          <a:p>
            <a:r>
              <a:rPr lang="en-US" altLang="en-US" dirty="0" smtClean="0">
                <a:latin typeface="Arial" panose="020B0604020202020204" pitchFamily="34" charset="0"/>
              </a:rPr>
              <a:t>Tone can best be described as the ‘tone of voice’ in which we imagine the poem being spoken. From the tone we may pick up the attitude being expressed towards the subject of the poem.</a:t>
            </a:r>
          </a:p>
        </p:txBody>
      </p:sp>
      <p:sp>
        <p:nvSpPr>
          <p:cNvPr id="471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A87B282B-88DC-4C7B-A694-FCECFB883B82}" type="slidenum">
              <a:rPr lang="en-US" altLang="en-US" smtClean="0">
                <a:latin typeface="Arial" panose="020B0604020202020204" pitchFamily="34" charset="0"/>
              </a:rPr>
              <a:pPr/>
              <a:t>19</a:t>
            </a:fld>
            <a:endParaRPr lang="en-US" altLang="en-US" smtClean="0">
              <a:latin typeface="Arial" panose="020B0604020202020204" pitchFamily="34" charset="0"/>
            </a:endParaRPr>
          </a:p>
        </p:txBody>
      </p:sp>
    </p:spTree>
    <p:extLst>
      <p:ext uri="{BB962C8B-B14F-4D97-AF65-F5344CB8AC3E}">
        <p14:creationId xmlns:p14="http://schemas.microsoft.com/office/powerpoint/2010/main" val="250768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2</a:t>
            </a:fld>
            <a:endParaRPr lang="en-US"/>
          </a:p>
        </p:txBody>
      </p:sp>
    </p:spTree>
    <p:extLst>
      <p:ext uri="{BB962C8B-B14F-4D97-AF65-F5344CB8AC3E}">
        <p14:creationId xmlns:p14="http://schemas.microsoft.com/office/powerpoint/2010/main" val="41972406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xfrm>
            <a:off x="930275" y="739775"/>
            <a:ext cx="4937125" cy="3703638"/>
          </a:xfrm>
          <a:ln/>
        </p:spPr>
      </p:sp>
      <p:sp>
        <p:nvSpPr>
          <p:cNvPr id="491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Comparison 2: FORM</a:t>
            </a:r>
          </a:p>
          <a:p>
            <a:r>
              <a:rPr lang="en-US" altLang="en-US" dirty="0" smtClean="0">
                <a:latin typeface="Arial" panose="020B0604020202020204" pitchFamily="34" charset="0"/>
              </a:rPr>
              <a:t>Form is about shape and pattern – on the page and to the ear.  A key distinction in poetic form is that of metrical versus non-metrical.  Metrical poetry will have a recurring pattern of rhythmical stresses and often a rhyme scheme. Meaning is, to some extent , made to fit the shape.  Modernism brought the idea that any language could be incorporated into a poem.  </a:t>
            </a:r>
          </a:p>
          <a:p>
            <a:r>
              <a:rPr lang="en-US" altLang="en-US" dirty="0" smtClean="0">
                <a:latin typeface="Arial" panose="020B0604020202020204" pitchFamily="34" charset="0"/>
              </a:rPr>
              <a:t>Even non-metrical poems can have patterning – repetition of words or phrases, half rhymes or rhythmic fragments.</a:t>
            </a:r>
          </a:p>
          <a:p>
            <a:r>
              <a:rPr lang="en-US" altLang="en-US" dirty="0" smtClean="0">
                <a:latin typeface="Arial" panose="020B0604020202020204" pitchFamily="34" charset="0"/>
              </a:rPr>
              <a:t>Typography is about the visual presentation of the poem on a page. Traditionally, each new line started with a capital letter, ignoring sentence grammar, and a tendency for punctuation to end a line. In non-metrical poetry, lines tend to be more fluid, with line breaks and spacing used to suggest how the poem should be voice.</a:t>
            </a:r>
          </a:p>
        </p:txBody>
      </p:sp>
      <p:sp>
        <p:nvSpPr>
          <p:cNvPr id="491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34641333-1BC5-41A2-9227-085064588046}" type="slidenum">
              <a:rPr lang="en-US" altLang="en-US" smtClean="0">
                <a:latin typeface="Arial" panose="020B0604020202020204" pitchFamily="34" charset="0"/>
              </a:rPr>
              <a:pPr/>
              <a:t>20</a:t>
            </a:fld>
            <a:endParaRPr lang="en-US" altLang="en-US" smtClean="0">
              <a:latin typeface="Arial" panose="020B0604020202020204" pitchFamily="34" charset="0"/>
            </a:endParaRPr>
          </a:p>
        </p:txBody>
      </p:sp>
    </p:spTree>
    <p:extLst>
      <p:ext uri="{BB962C8B-B14F-4D97-AF65-F5344CB8AC3E}">
        <p14:creationId xmlns:p14="http://schemas.microsoft.com/office/powerpoint/2010/main" val="2233952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930275" y="739775"/>
            <a:ext cx="4937125" cy="3703638"/>
          </a:xfrm>
          <a:ln/>
        </p:spPr>
      </p:sp>
      <p:sp>
        <p:nvSpPr>
          <p:cNvPr id="5120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Comparison 3:  Imagery</a:t>
            </a:r>
          </a:p>
          <a:p>
            <a:r>
              <a:rPr lang="en-US" altLang="en-US" dirty="0" smtClean="0">
                <a:latin typeface="Arial" panose="020B0604020202020204" pitchFamily="34" charset="0"/>
              </a:rPr>
              <a:t>Exploring images in poems puts us directly in touch with the poet’s vision, and with the attitudes and values which underlie it.</a:t>
            </a:r>
          </a:p>
          <a:p>
            <a:r>
              <a:rPr lang="en-US" altLang="en-US" dirty="0" smtClean="0">
                <a:latin typeface="Arial" panose="020B0604020202020204" pitchFamily="34" charset="0"/>
              </a:rPr>
              <a:t>An image is a sharply-focused descriptive detail.  At the core is a noun, with adjectives extending and adjusting the noun’s meaning, as may and verbs.  But it is the noun that we see.</a:t>
            </a:r>
          </a:p>
          <a:p>
            <a:r>
              <a:rPr lang="en-US" altLang="en-US" dirty="0" smtClean="0">
                <a:latin typeface="Arial" panose="020B0604020202020204" pitchFamily="34" charset="0"/>
              </a:rPr>
              <a:t>Images mean different things to different people. Connotation is a useful concept to explore in relation to imagery.  And from that, what it is that the poet wants to represent to us in terms of the meanings relating to people, places or ideas.</a:t>
            </a:r>
          </a:p>
          <a:p>
            <a:r>
              <a:rPr lang="en-US" altLang="en-US" dirty="0" smtClean="0">
                <a:latin typeface="Arial" panose="020B0604020202020204" pitchFamily="34" charset="0"/>
              </a:rPr>
              <a:t>Metaphor shifts imagery further on than the literal into figurative language: the thing described acquires the connotations of the thing named.  We shouldn’t get side-tracked into the trivial distinction between ‘simile’ and ‘metaphor’.  What matters is not the difference between them, but the way each is used to convey meaning.</a:t>
            </a:r>
          </a:p>
        </p:txBody>
      </p:sp>
      <p:sp>
        <p:nvSpPr>
          <p:cNvPr id="512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663B3B29-C85B-474F-840F-4197792C3536}" type="slidenum">
              <a:rPr lang="en-US" altLang="en-US" smtClean="0">
                <a:latin typeface="Arial" panose="020B0604020202020204" pitchFamily="34" charset="0"/>
              </a:rPr>
              <a:pPr/>
              <a:t>21</a:t>
            </a:fld>
            <a:endParaRPr lang="en-US" altLang="en-US" smtClean="0">
              <a:latin typeface="Arial" panose="020B0604020202020204" pitchFamily="34" charset="0"/>
            </a:endParaRPr>
          </a:p>
        </p:txBody>
      </p:sp>
    </p:spTree>
    <p:extLst>
      <p:ext uri="{BB962C8B-B14F-4D97-AF65-F5344CB8AC3E}">
        <p14:creationId xmlns:p14="http://schemas.microsoft.com/office/powerpoint/2010/main" val="3990170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930275" y="739775"/>
            <a:ext cx="4937125" cy="3703638"/>
          </a:xfrm>
          <a:ln/>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Comparison 4: Narrative</a:t>
            </a:r>
          </a:p>
          <a:p>
            <a:r>
              <a:rPr lang="en-US" altLang="en-US" dirty="0" smtClean="0">
                <a:latin typeface="Arial" panose="020B0604020202020204" pitchFamily="34" charset="0"/>
              </a:rPr>
              <a:t>The narrative of a text is the order in which the events, images or ideas are recorded and the way they relate to each other.  In poetry, when we look at narrative sequence, we focus on the way it has been constructed in term’s of developing its content.</a:t>
            </a:r>
          </a:p>
          <a:p>
            <a:r>
              <a:rPr lang="en-US" altLang="en-US" dirty="0" smtClean="0">
                <a:latin typeface="Arial" panose="020B0604020202020204" pitchFamily="34" charset="0"/>
              </a:rPr>
              <a:t>Many poems are like mini stories.  First person narrative gives appearance of personal memory.  Third person seems more detached.</a:t>
            </a:r>
          </a:p>
          <a:p>
            <a:r>
              <a:rPr lang="en-US" altLang="en-US" dirty="0" smtClean="0">
                <a:latin typeface="Arial" panose="020B0604020202020204" pitchFamily="34" charset="0"/>
              </a:rPr>
              <a:t>Looking at tenses can help establish its chronology, and to distinguish how ‘it used to be’ with how it is in present (or future).</a:t>
            </a:r>
          </a:p>
          <a:p>
            <a:endParaRPr lang="en-US" altLang="en-US" dirty="0" smtClean="0">
              <a:latin typeface="Arial" panose="020B0604020202020204" pitchFamily="34" charset="0"/>
            </a:endParaRPr>
          </a:p>
          <a:p>
            <a:r>
              <a:rPr lang="en-US" altLang="en-US" dirty="0" smtClean="0">
                <a:latin typeface="Arial" panose="020B0604020202020204" pitchFamily="34" charset="0"/>
              </a:rPr>
              <a:t>Argument has more to do with logical development of ideas than recounting events.  These types of poem are often written in second person.  Connectives will be logical conjunctions like ‘so’, ‘yet’, ‘because’, ‘if’, ‘but’ rather than conjunctions of time used in narratives.</a:t>
            </a:r>
          </a:p>
          <a:p>
            <a:r>
              <a:rPr lang="en-US" altLang="en-US" dirty="0" smtClean="0">
                <a:latin typeface="Arial" panose="020B0604020202020204" pitchFamily="34" charset="0"/>
              </a:rPr>
              <a:t>Viewpoint in the poem links back to voice.  We need to work out who we are hearing and who is seeing whatever is being described.  Beginnings and endings are often likely to carry a particular kind of force.</a:t>
            </a:r>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65BE81C0-EDF3-43D1-B40F-3AFC4CA474F5}" type="slidenum">
              <a:rPr lang="en-US" altLang="en-US" smtClean="0">
                <a:latin typeface="Arial" panose="020B0604020202020204" pitchFamily="34" charset="0"/>
              </a:rPr>
              <a:pPr/>
              <a:t>22</a:t>
            </a:fld>
            <a:endParaRPr lang="en-US" altLang="en-US" smtClean="0">
              <a:latin typeface="Arial" panose="020B0604020202020204" pitchFamily="34" charset="0"/>
            </a:endParaRPr>
          </a:p>
        </p:txBody>
      </p:sp>
    </p:spTree>
    <p:extLst>
      <p:ext uri="{BB962C8B-B14F-4D97-AF65-F5344CB8AC3E}">
        <p14:creationId xmlns:p14="http://schemas.microsoft.com/office/powerpoint/2010/main" val="841978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23</a:t>
            </a:fld>
            <a:endParaRPr lang="en-US"/>
          </a:p>
        </p:txBody>
      </p:sp>
    </p:spTree>
    <p:extLst>
      <p:ext uri="{BB962C8B-B14F-4D97-AF65-F5344CB8AC3E}">
        <p14:creationId xmlns:p14="http://schemas.microsoft.com/office/powerpoint/2010/main" val="22499767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24</a:t>
            </a:fld>
            <a:endParaRPr lang="en-US"/>
          </a:p>
        </p:txBody>
      </p:sp>
    </p:spTree>
    <p:extLst>
      <p:ext uri="{BB962C8B-B14F-4D97-AF65-F5344CB8AC3E}">
        <p14:creationId xmlns:p14="http://schemas.microsoft.com/office/powerpoint/2010/main" val="4098297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930275" y="739775"/>
            <a:ext cx="4937125" cy="3703638"/>
          </a:xfrm>
          <a:ln/>
        </p:spPr>
      </p:sp>
      <p:sp>
        <p:nvSpPr>
          <p:cNvPr id="573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73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F826E043-F00C-4969-8C88-F664DDA4BD31}" type="slidenum">
              <a:rPr lang="en-GB" altLang="en-US" smtClean="0">
                <a:latin typeface="Arial" panose="020B0604020202020204" pitchFamily="34" charset="0"/>
              </a:rPr>
              <a:pPr/>
              <a:t>25</a:t>
            </a:fld>
            <a:endParaRPr lang="en-GB" altLang="en-US" smtClean="0">
              <a:latin typeface="Arial" panose="020B0604020202020204" pitchFamily="34" charset="0"/>
            </a:endParaRPr>
          </a:p>
        </p:txBody>
      </p:sp>
    </p:spTree>
    <p:extLst>
      <p:ext uri="{BB962C8B-B14F-4D97-AF65-F5344CB8AC3E}">
        <p14:creationId xmlns:p14="http://schemas.microsoft.com/office/powerpoint/2010/main" val="41815110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xfrm>
            <a:off x="930275" y="739775"/>
            <a:ext cx="4937125" cy="3703638"/>
          </a:xfrm>
          <a:ln/>
        </p:spPr>
      </p:sp>
      <p:sp>
        <p:nvSpPr>
          <p:cNvPr id="5939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The timings are very rough and do not take account of re-reading as students will be very familiar with both texts by this point.</a:t>
            </a:r>
          </a:p>
        </p:txBody>
      </p:sp>
      <p:sp>
        <p:nvSpPr>
          <p:cNvPr id="5939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489A5E6E-57D6-4E12-93C6-4E7849278D68}" type="slidenum">
              <a:rPr lang="en-GB" altLang="en-US" smtClean="0">
                <a:latin typeface="Arial" panose="020B0604020202020204" pitchFamily="34" charset="0"/>
              </a:rPr>
              <a:pPr/>
              <a:t>26</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9988499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xfrm>
            <a:off x="930275" y="739775"/>
            <a:ext cx="4937125" cy="3703638"/>
          </a:xfrm>
          <a:ln/>
        </p:spPr>
      </p:sp>
      <p:sp>
        <p:nvSpPr>
          <p:cNvPr id="614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latin typeface="Arial" panose="020B0604020202020204" pitchFamily="34" charset="0"/>
            </a:endParaRPr>
          </a:p>
        </p:txBody>
      </p:sp>
      <p:sp>
        <p:nvSpPr>
          <p:cNvPr id="614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2B61B1D7-B5B8-4AF4-B174-A9DA355F8D8B}" type="slidenum">
              <a:rPr lang="en-GB" altLang="en-US" smtClean="0">
                <a:latin typeface="Arial" panose="020B0604020202020204" pitchFamily="34" charset="0"/>
              </a:rPr>
              <a:pPr/>
              <a:t>27</a:t>
            </a:fld>
            <a:endParaRPr lang="en-GB" altLang="en-US" smtClean="0">
              <a:latin typeface="Arial" panose="020B0604020202020204" pitchFamily="34" charset="0"/>
            </a:endParaRPr>
          </a:p>
        </p:txBody>
      </p:sp>
    </p:spTree>
    <p:extLst>
      <p:ext uri="{BB962C8B-B14F-4D97-AF65-F5344CB8AC3E}">
        <p14:creationId xmlns:p14="http://schemas.microsoft.com/office/powerpoint/2010/main" val="21102527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930275" y="739775"/>
            <a:ext cx="4937125" cy="3703638"/>
          </a:xfrm>
          <a:ln/>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latin typeface="Arial" panose="020B0604020202020204" pitchFamily="34" charset="0"/>
            </a:endParaRPr>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D98B0C74-0AA0-4648-97D0-7C12BA8E0D32}" type="slidenum">
              <a:rPr lang="en-GB" altLang="en-US" smtClean="0">
                <a:latin typeface="Arial" panose="020B0604020202020204" pitchFamily="34" charset="0"/>
              </a:rPr>
              <a:pPr/>
              <a:t>28</a:t>
            </a:fld>
            <a:endParaRPr lang="en-GB" altLang="en-US" smtClean="0">
              <a:latin typeface="Arial" panose="020B0604020202020204" pitchFamily="34" charset="0"/>
            </a:endParaRPr>
          </a:p>
        </p:txBody>
      </p:sp>
    </p:spTree>
    <p:extLst>
      <p:ext uri="{BB962C8B-B14F-4D97-AF65-F5344CB8AC3E}">
        <p14:creationId xmlns:p14="http://schemas.microsoft.com/office/powerpoint/2010/main" val="35340945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930275" y="739775"/>
            <a:ext cx="4937125" cy="3703638"/>
          </a:xfrm>
          <a:ln/>
        </p:spPr>
      </p:sp>
      <p:sp>
        <p:nvSpPr>
          <p:cNvPr id="655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55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5221F9AD-E4D9-4C11-8F52-FC530A5305DF}" type="slidenum">
              <a:rPr lang="en-GB" altLang="en-US" smtClean="0">
                <a:latin typeface="Arial" panose="020B0604020202020204" pitchFamily="34" charset="0"/>
              </a:rPr>
              <a:pPr/>
              <a:t>29</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559538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3</a:t>
            </a:fld>
            <a:endParaRPr lang="en-US"/>
          </a:p>
        </p:txBody>
      </p:sp>
    </p:spTree>
    <p:extLst>
      <p:ext uri="{BB962C8B-B14F-4D97-AF65-F5344CB8AC3E}">
        <p14:creationId xmlns:p14="http://schemas.microsoft.com/office/powerpoint/2010/main" val="34427193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930275" y="739775"/>
            <a:ext cx="4937125" cy="3703638"/>
          </a:xfrm>
          <a:ln/>
        </p:spPr>
      </p:sp>
      <p:sp>
        <p:nvSpPr>
          <p:cNvPr id="675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75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590FE022-4F42-4BAF-95F2-C8ADCB880E29}" type="slidenum">
              <a:rPr lang="en-GB" altLang="en-US" smtClean="0">
                <a:latin typeface="Arial" panose="020B0604020202020204" pitchFamily="34" charset="0"/>
              </a:rPr>
              <a:pPr/>
              <a:t>30</a:t>
            </a:fld>
            <a:endParaRPr lang="en-GB" altLang="en-US" smtClean="0">
              <a:latin typeface="Arial" panose="020B0604020202020204" pitchFamily="34" charset="0"/>
            </a:endParaRPr>
          </a:p>
        </p:txBody>
      </p:sp>
    </p:spTree>
    <p:extLst>
      <p:ext uri="{BB962C8B-B14F-4D97-AF65-F5344CB8AC3E}">
        <p14:creationId xmlns:p14="http://schemas.microsoft.com/office/powerpoint/2010/main" val="2211049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31</a:t>
            </a:fld>
            <a:endParaRPr lang="en-US"/>
          </a:p>
        </p:txBody>
      </p:sp>
    </p:spTree>
    <p:extLst>
      <p:ext uri="{BB962C8B-B14F-4D97-AF65-F5344CB8AC3E}">
        <p14:creationId xmlns:p14="http://schemas.microsoft.com/office/powerpoint/2010/main" val="2592748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32</a:t>
            </a:fld>
            <a:endParaRPr lang="en-US"/>
          </a:p>
        </p:txBody>
      </p:sp>
    </p:spTree>
    <p:extLst>
      <p:ext uri="{BB962C8B-B14F-4D97-AF65-F5344CB8AC3E}">
        <p14:creationId xmlns:p14="http://schemas.microsoft.com/office/powerpoint/2010/main" val="37450636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86" name="Shape 486"/>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pPr>
              <a:spcBef>
                <a:spcPts val="0"/>
              </a:spcBef>
              <a:buNone/>
            </a:pPr>
            <a:endParaRPr/>
          </a:p>
        </p:txBody>
      </p:sp>
      <p:sp>
        <p:nvSpPr>
          <p:cNvPr id="487" name="Shape 487"/>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33</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2574424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4</a:t>
            </a:fld>
            <a:endParaRPr lang="en-US"/>
          </a:p>
        </p:txBody>
      </p:sp>
    </p:spTree>
    <p:extLst>
      <p:ext uri="{BB962C8B-B14F-4D97-AF65-F5344CB8AC3E}">
        <p14:creationId xmlns:p14="http://schemas.microsoft.com/office/powerpoint/2010/main" val="177542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930275" y="739775"/>
            <a:ext cx="4937125" cy="3703638"/>
          </a:xfrm>
          <a:ln/>
        </p:spPr>
      </p:sp>
      <p:sp>
        <p:nvSpPr>
          <p:cNvPr id="286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86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150E7821-1F6F-456D-B644-CE75B73BDC5A}" type="slidenum">
              <a:rPr lang="en-GB" altLang="en-US" smtClean="0">
                <a:latin typeface="Arial" panose="020B0604020202020204" pitchFamily="34" charset="0"/>
              </a:rPr>
              <a:pPr/>
              <a:t>5</a:t>
            </a:fld>
            <a:endParaRPr lang="en-GB" altLang="en-US" smtClean="0">
              <a:latin typeface="Arial" panose="020B0604020202020204" pitchFamily="34" charset="0"/>
            </a:endParaRPr>
          </a:p>
        </p:txBody>
      </p:sp>
    </p:spTree>
    <p:extLst>
      <p:ext uri="{BB962C8B-B14F-4D97-AF65-F5344CB8AC3E}">
        <p14:creationId xmlns:p14="http://schemas.microsoft.com/office/powerpoint/2010/main" val="2846511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6</a:t>
            </a:fld>
            <a:endParaRPr lang="en-US"/>
          </a:p>
        </p:txBody>
      </p:sp>
    </p:spTree>
    <p:extLst>
      <p:ext uri="{BB962C8B-B14F-4D97-AF65-F5344CB8AC3E}">
        <p14:creationId xmlns:p14="http://schemas.microsoft.com/office/powerpoint/2010/main" val="1368387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7</a:t>
            </a:fld>
            <a:endParaRPr lang="en-US"/>
          </a:p>
        </p:txBody>
      </p:sp>
    </p:spTree>
    <p:extLst>
      <p:ext uri="{BB962C8B-B14F-4D97-AF65-F5344CB8AC3E}">
        <p14:creationId xmlns:p14="http://schemas.microsoft.com/office/powerpoint/2010/main" val="2706984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8</a:t>
            </a:fld>
            <a:endParaRPr lang="en-US"/>
          </a:p>
        </p:txBody>
      </p:sp>
    </p:spTree>
    <p:extLst>
      <p:ext uri="{BB962C8B-B14F-4D97-AF65-F5344CB8AC3E}">
        <p14:creationId xmlns:p14="http://schemas.microsoft.com/office/powerpoint/2010/main" val="2662298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930275" y="739775"/>
            <a:ext cx="4937125" cy="3703638"/>
          </a:xfrm>
          <a:ln/>
        </p:spPr>
      </p:sp>
      <p:sp>
        <p:nvSpPr>
          <p:cNvPr id="3379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379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1FC7D746-7E6E-4B50-8697-28A6AF30F81F}" type="slidenum">
              <a:rPr lang="en-GB" altLang="en-US" smtClean="0">
                <a:latin typeface="Arial" panose="020B0604020202020204" pitchFamily="34" charset="0"/>
              </a:rPr>
              <a:pPr/>
              <a:t>9</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84360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1152000" y="900000"/>
            <a:ext cx="7128792" cy="64807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0" name="Shape 20"/>
          <p:cNvSpPr txBox="1">
            <a:spLocks noGrp="1"/>
          </p:cNvSpPr>
          <p:nvPr>
            <p:ph type="body" idx="1"/>
          </p:nvPr>
        </p:nvSpPr>
        <p:spPr>
          <a:xfrm>
            <a:off x="720000" y="1800000"/>
            <a:ext cx="7772400" cy="432318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xfrm>
            <a:off x="506413" y="6546850"/>
            <a:ext cx="4984750" cy="179388"/>
          </a:xfrm>
          <a:prstGeom prst="rect">
            <a:avLst/>
          </a:prstGeom>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xfrm>
            <a:off x="268288" y="6546850"/>
            <a:ext cx="331787" cy="179388"/>
          </a:xfrm>
          <a:prstGeom prst="rect">
            <a:avLst/>
          </a:prstGeom>
          <a:ln/>
        </p:spPr>
        <p:txBody>
          <a:bodyPr/>
          <a:lstStyle>
            <a:lvl1pPr>
              <a:defRPr/>
            </a:lvl1pPr>
          </a:lstStyle>
          <a:p>
            <a:fld id="{104B1E67-04DC-304B-8EB1-CEC566687D51}" type="slidenum">
              <a:rPr lang="en-GB"/>
              <a:pPr/>
              <a:t>‹#›</a:t>
            </a:fld>
            <a:r>
              <a:rPr lang="en-GB"/>
              <a:t> </a:t>
            </a:r>
          </a:p>
        </p:txBody>
      </p:sp>
    </p:spTree>
    <p:extLst>
      <p:ext uri="{BB962C8B-B14F-4D97-AF65-F5344CB8AC3E}">
        <p14:creationId xmlns:p14="http://schemas.microsoft.com/office/powerpoint/2010/main" val="4008130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Section Header">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611560" y="1916833"/>
            <a:ext cx="4968551" cy="122413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extLst>
      <p:ext uri="{BB962C8B-B14F-4D97-AF65-F5344CB8AC3E}">
        <p14:creationId xmlns:p14="http://schemas.microsoft.com/office/powerpoint/2010/main" val="612238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xfrm>
            <a:off x="506413" y="6546850"/>
            <a:ext cx="4984750" cy="179388"/>
          </a:xfrm>
          <a:prstGeom prst="rect">
            <a:avLst/>
          </a:prstGeom>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xfrm>
            <a:off x="268288" y="6546850"/>
            <a:ext cx="331787" cy="179388"/>
          </a:xfrm>
          <a:prstGeom prst="rect">
            <a:avLst/>
          </a:prstGeom>
          <a:ln/>
        </p:spPr>
        <p:txBody>
          <a:bodyPr/>
          <a:lstStyle>
            <a:lvl1pPr>
              <a:defRPr/>
            </a:lvl1pPr>
          </a:lstStyle>
          <a:p>
            <a:fld id="{104B1E67-04DC-304B-8EB1-CEC566687D51}" type="slidenum">
              <a:rPr lang="en-GB"/>
              <a:pPr/>
              <a:t>‹#›</a:t>
            </a:fld>
            <a:r>
              <a:rPr lang="en-GB"/>
              <a:t> </a:t>
            </a:r>
          </a:p>
        </p:txBody>
      </p:sp>
    </p:spTree>
    <p:extLst>
      <p:ext uri="{BB962C8B-B14F-4D97-AF65-F5344CB8AC3E}">
        <p14:creationId xmlns:p14="http://schemas.microsoft.com/office/powerpoint/2010/main" val="4245312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xfrm>
            <a:off x="506413" y="6546850"/>
            <a:ext cx="4984750" cy="179388"/>
          </a:xfrm>
          <a:prstGeom prst="rect">
            <a:avLst/>
          </a:prstGeom>
          <a:ln/>
        </p:spPr>
        <p:txBody>
          <a:bodyPr/>
          <a:lstStyle>
            <a:lvl1pPr>
              <a:defRPr/>
            </a:lvl1pPr>
          </a:lstStyle>
          <a:p>
            <a:pPr>
              <a:defRPr/>
            </a:pPr>
            <a:endParaRPr lang="en-GB"/>
          </a:p>
        </p:txBody>
      </p:sp>
      <p:sp>
        <p:nvSpPr>
          <p:cNvPr id="8" name="Rectangle 6"/>
          <p:cNvSpPr>
            <a:spLocks noGrp="1" noChangeArrowheads="1"/>
          </p:cNvSpPr>
          <p:nvPr>
            <p:ph type="sldNum" sz="quarter" idx="11"/>
          </p:nvPr>
        </p:nvSpPr>
        <p:spPr>
          <a:xfrm>
            <a:off x="268288" y="6546850"/>
            <a:ext cx="331787" cy="179388"/>
          </a:xfrm>
          <a:prstGeom prst="rect">
            <a:avLst/>
          </a:prstGeom>
          <a:ln/>
        </p:spPr>
        <p:txBody>
          <a:bodyPr/>
          <a:lstStyle>
            <a:lvl1pPr>
              <a:defRPr/>
            </a:lvl1pPr>
          </a:lstStyle>
          <a:p>
            <a:fld id="{0444AEB4-1711-EA43-B3C4-C88AF5AD748F}" type="slidenum">
              <a:rPr lang="en-GB"/>
              <a:pPr/>
              <a:t>‹#›</a:t>
            </a:fld>
            <a:r>
              <a:rPr lang="en-GB"/>
              <a:t> </a:t>
            </a:r>
          </a:p>
        </p:txBody>
      </p:sp>
    </p:spTree>
    <p:extLst>
      <p:ext uri="{BB962C8B-B14F-4D97-AF65-F5344CB8AC3E}">
        <p14:creationId xmlns:p14="http://schemas.microsoft.com/office/powerpoint/2010/main" val="40194332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
        <p:cNvGrpSpPr/>
        <p:nvPr/>
      </p:nvGrpSpPr>
      <p:grpSpPr>
        <a:xfrm>
          <a:off x="0" y="0"/>
          <a:ext cx="0" cy="0"/>
          <a:chOff x="0" y="0"/>
          <a:chExt cx="0" cy="0"/>
        </a:xfrm>
      </p:grpSpPr>
      <p:sp>
        <p:nvSpPr>
          <p:cNvPr id="15" name="Shape 15"/>
          <p:cNvSpPr txBox="1"/>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Click to edit Master title style</a:t>
            </a:r>
          </a:p>
        </p:txBody>
      </p:sp>
      <p:sp>
        <p:nvSpPr>
          <p:cNvPr id="16" name="Shape 16"/>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rgbClr val="3D7D6B"/>
              </a:buClr>
              <a:buSzPct val="100000"/>
              <a:buFont typeface="Verdana"/>
              <a:buChar char="•"/>
            </a:pPr>
            <a:r>
              <a:rPr lang="en-US" sz="2400" b="0" i="0" u="none" strike="noStrike" cap="none" baseline="0">
                <a:solidFill>
                  <a:schemeClr val="dk1"/>
                </a:solidFill>
                <a:latin typeface="Verdana"/>
                <a:ea typeface="Verdana"/>
                <a:cs typeface="Verdana"/>
                <a:sym typeface="Verdana"/>
              </a:rPr>
              <a:t>Click to edit Master text styles</a:t>
            </a:r>
          </a:p>
          <a:p>
            <a:pPr marL="742950" marR="0" lvl="1" indent="-285750" algn="l" rtl="0">
              <a:lnSpc>
                <a:spcPct val="100000"/>
              </a:lnSpc>
              <a:spcBef>
                <a:spcPts val="1080"/>
              </a:spcBef>
              <a:spcAft>
                <a:spcPts val="0"/>
              </a:spcAft>
              <a:buClr>
                <a:schemeClr val="dk1"/>
              </a:buClr>
              <a:buSzPct val="100000"/>
              <a:buFont typeface="Verdana"/>
              <a:buChar char="–"/>
            </a:pPr>
            <a:r>
              <a:rPr lang="en-US" sz="2400" b="0" i="0" u="none" strike="noStrike" cap="none" baseline="0">
                <a:solidFill>
                  <a:schemeClr val="dk1"/>
                </a:solidFill>
                <a:latin typeface="Verdana"/>
                <a:ea typeface="Verdana"/>
                <a:cs typeface="Verdana"/>
                <a:sym typeface="Verdana"/>
              </a:rPr>
              <a:t>Second level</a:t>
            </a:r>
          </a:p>
          <a:p>
            <a:pPr marL="1143000" marR="0" lvl="2" indent="-228600" algn="l" rtl="0">
              <a:lnSpc>
                <a:spcPct val="100000"/>
              </a:lnSpc>
              <a:spcBef>
                <a:spcPts val="320"/>
              </a:spcBef>
              <a:spcAft>
                <a:spcPts val="0"/>
              </a:spcAft>
              <a:buClr>
                <a:schemeClr val="dk1"/>
              </a:buClr>
              <a:buSzPct val="100000"/>
              <a:buFont typeface="Verdana"/>
              <a:buChar char="•"/>
            </a:pPr>
            <a:r>
              <a:rPr lang="en-US" sz="1600" b="0" i="0" u="none" strike="noStrike" cap="none" baseline="0">
                <a:solidFill>
                  <a:schemeClr val="dk1"/>
                </a:solidFill>
                <a:latin typeface="Verdana"/>
                <a:ea typeface="Verdana"/>
                <a:cs typeface="Verdana"/>
                <a:sym typeface="Verdana"/>
              </a:rPr>
              <a:t>Third level</a:t>
            </a:r>
          </a:p>
          <a:p>
            <a:pPr marL="1600200" marR="0" lvl="3" indent="-228600" algn="l" rtl="0">
              <a:lnSpc>
                <a:spcPct val="100000"/>
              </a:lnSpc>
              <a:spcBef>
                <a:spcPts val="280"/>
              </a:spcBef>
              <a:spcAft>
                <a:spcPts val="0"/>
              </a:spcAft>
              <a:buClr>
                <a:schemeClr val="dk1"/>
              </a:buClr>
              <a:buSzPct val="100000"/>
              <a:buFont typeface="Verdana"/>
              <a:buChar char="–"/>
            </a:pPr>
            <a:r>
              <a:rPr lang="en-US" sz="1400" b="0" i="0" u="none" strike="noStrike" cap="none" baseline="0">
                <a:solidFill>
                  <a:schemeClr val="dk1"/>
                </a:solidFill>
                <a:latin typeface="Verdana"/>
                <a:ea typeface="Verdana"/>
                <a:cs typeface="Verdana"/>
                <a:sym typeface="Verdana"/>
              </a:rPr>
              <a:t>Fourth level</a:t>
            </a:r>
          </a:p>
          <a:p>
            <a:pPr marL="2057400" marR="0" lvl="4" indent="-228600" algn="l" rtl="0">
              <a:lnSpc>
                <a:spcPct val="100000"/>
              </a:lnSpc>
              <a:spcBef>
                <a:spcPts val="240"/>
              </a:spcBef>
              <a:spcAft>
                <a:spcPts val="0"/>
              </a:spcAft>
              <a:buClr>
                <a:schemeClr val="dk1"/>
              </a:buClr>
              <a:buSzPct val="100000"/>
              <a:buFont typeface="Verdana"/>
              <a:buChar char="»"/>
            </a:pPr>
            <a:r>
              <a:rPr lang="en-US" sz="1200" b="0" i="0" u="none" strike="noStrike" cap="none" baseline="0">
                <a:solidFill>
                  <a:schemeClr val="dk1"/>
                </a:solidFill>
                <a:latin typeface="Verdana"/>
                <a:ea typeface="Verdana"/>
                <a:cs typeface="Verdana"/>
                <a:sym typeface="Verdana"/>
              </a:rPr>
              <a:t>Fifth level</a:t>
            </a:r>
          </a:p>
        </p:txBody>
      </p:sp>
      <p:pic>
        <p:nvPicPr>
          <p:cNvPr id="17" name="Shape 17"/>
          <p:cNvPicPr preferRelativeResize="0"/>
          <p:nvPr/>
        </p:nvPicPr>
        <p:blipFill rotWithShape="1">
          <a:blip r:embed="rId4">
            <a:alphaModFix/>
          </a:blip>
          <a:srcRect/>
          <a:stretch/>
        </p:blipFill>
        <p:spPr>
          <a:xfrm>
            <a:off x="0" y="0"/>
            <a:ext cx="9178924" cy="68849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62" r:id="rId2"/>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p:nvPr/>
        </p:nvSpPr>
        <p:spPr>
          <a:xfrm>
            <a:off x="1152525" y="900112"/>
            <a:ext cx="7127875" cy="647700"/>
          </a:xfrm>
          <a:prstGeom prst="rect">
            <a:avLst/>
          </a:prstGeom>
          <a:noFill/>
          <a:ln>
            <a:noFill/>
          </a:ln>
        </p:spPr>
        <p:txBody>
          <a:bodyPr lIns="0" tIns="0" rIns="0" bIns="0" anchor="t" anchorCtr="0">
            <a:noAutofit/>
          </a:bodyPr>
          <a:lstStyle/>
          <a:p>
            <a:pPr>
              <a:buClr>
                <a:srgbClr val="3D7D6B"/>
              </a:buClr>
              <a:buSzPct val="25000"/>
              <a:buFont typeface="Verdana"/>
              <a:buNone/>
            </a:pPr>
            <a:r>
              <a:rPr lang="en-US" sz="3200" b="1">
                <a:solidFill>
                  <a:srgbClr val="3D7D6B"/>
                </a:solidFill>
                <a:latin typeface="Verdana"/>
                <a:ea typeface="Verdana"/>
                <a:cs typeface="Verdana"/>
                <a:sym typeface="Verdana"/>
              </a:rPr>
              <a:t>Click to edit Master title style</a:t>
            </a:r>
          </a:p>
        </p:txBody>
      </p:sp>
      <p:sp>
        <p:nvSpPr>
          <p:cNvPr id="10" name="Shape 10"/>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indent="-342900">
              <a:buClr>
                <a:srgbClr val="3D7D6B"/>
              </a:buClr>
              <a:buSzPct val="100000"/>
              <a:buFont typeface="Verdana"/>
              <a:buChar char="•"/>
            </a:pPr>
            <a:r>
              <a:rPr lang="en-US" sz="2400">
                <a:latin typeface="Verdana"/>
                <a:ea typeface="Verdana"/>
                <a:cs typeface="Verdana"/>
                <a:sym typeface="Verdana"/>
              </a:rPr>
              <a:t>Click to edit Master text styles</a:t>
            </a:r>
          </a:p>
          <a:p>
            <a:pPr marL="742950" lvl="1" indent="-285750">
              <a:spcBef>
                <a:spcPts val="1080"/>
              </a:spcBef>
              <a:buClr>
                <a:srgbClr val="000000"/>
              </a:buClr>
              <a:buSzPct val="100000"/>
              <a:buFont typeface="Verdana"/>
              <a:buChar char="–"/>
            </a:pPr>
            <a:r>
              <a:rPr lang="en-US" sz="2400">
                <a:latin typeface="Verdana"/>
                <a:ea typeface="Verdana"/>
                <a:cs typeface="Verdana"/>
                <a:sym typeface="Verdana"/>
              </a:rPr>
              <a:t>Second level</a:t>
            </a:r>
          </a:p>
          <a:p>
            <a:pPr marL="1143000" lvl="2" indent="-228600">
              <a:spcBef>
                <a:spcPts val="320"/>
              </a:spcBef>
              <a:buClr>
                <a:srgbClr val="000000"/>
              </a:buClr>
              <a:buSzPct val="100000"/>
              <a:buFont typeface="Verdana"/>
              <a:buChar char="•"/>
            </a:pPr>
            <a:r>
              <a:rPr lang="en-US" sz="1600">
                <a:latin typeface="Verdana"/>
                <a:ea typeface="Verdana"/>
                <a:cs typeface="Verdana"/>
                <a:sym typeface="Verdana"/>
              </a:rPr>
              <a:t>Third level</a:t>
            </a:r>
          </a:p>
          <a:p>
            <a:pPr marL="1600200" lvl="3" indent="-228600">
              <a:spcBef>
                <a:spcPts val="280"/>
              </a:spcBef>
              <a:buClr>
                <a:srgbClr val="000000"/>
              </a:buClr>
              <a:buSzPct val="100000"/>
              <a:buFont typeface="Verdana"/>
              <a:buChar char="–"/>
            </a:pPr>
            <a:r>
              <a:rPr lang="en-US">
                <a:latin typeface="Verdana"/>
                <a:ea typeface="Verdana"/>
                <a:cs typeface="Verdana"/>
                <a:sym typeface="Verdana"/>
              </a:rPr>
              <a:t>Fourth level</a:t>
            </a:r>
          </a:p>
          <a:p>
            <a:pPr marL="2057400" lvl="4" indent="-228600">
              <a:spcBef>
                <a:spcPts val="240"/>
              </a:spcBef>
              <a:buClr>
                <a:srgbClr val="000000"/>
              </a:buClr>
              <a:buSzPct val="100000"/>
              <a:buFont typeface="Verdana"/>
              <a:buChar char="»"/>
            </a:pPr>
            <a:r>
              <a:rPr lang="en-US" sz="1200">
                <a:latin typeface="Verdana"/>
                <a:ea typeface="Verdana"/>
                <a:cs typeface="Verdana"/>
                <a:sym typeface="Verdana"/>
              </a:rPr>
              <a:t>Fifth level</a:t>
            </a:r>
          </a:p>
        </p:txBody>
      </p:sp>
      <p:pic>
        <p:nvPicPr>
          <p:cNvPr id="11" name="Shape 11"/>
          <p:cNvPicPr preferRelativeResize="0"/>
          <p:nvPr/>
        </p:nvPicPr>
        <p:blipFill rotWithShape="1">
          <a:blip r:embed="rId5">
            <a:alphaModFix/>
          </a:blip>
          <a:srcRect/>
          <a:stretch/>
        </p:blipFill>
        <p:spPr>
          <a:xfrm>
            <a:off x="0" y="0"/>
            <a:ext cx="9178924" cy="6911974"/>
          </a:xfrm>
          <a:prstGeom prst="rect">
            <a:avLst/>
          </a:prstGeom>
          <a:noFill/>
          <a:ln>
            <a:noFill/>
          </a:ln>
        </p:spPr>
      </p:pic>
    </p:spTree>
    <p:extLst>
      <p:ext uri="{BB962C8B-B14F-4D97-AF65-F5344CB8AC3E}">
        <p14:creationId xmlns:p14="http://schemas.microsoft.com/office/powerpoint/2010/main" val="588968118"/>
      </p:ext>
    </p:extLst>
  </p:cSld>
  <p:clrMap bg1="lt1" tx1="dk1" bg2="dk2" tx2="lt2" accent1="accent1" accent2="accent2" accent3="accent3" accent4="accent4" accent5="accent5" accent6="accent6" hlink="hlink" folHlink="folHlink"/>
  <p:sldLayoutIdLst>
    <p:sldLayoutId id="2147483666" r:id="rId1"/>
    <p:sldLayoutId id="2147483669" r:id="rId2"/>
    <p:sldLayoutId id="2147483670" r:id="rId3"/>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mailto:teachingenglish@pearson.com"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hyperlink" Target="http://www.twitter.com/EnglishSubAdv" TargetMode="External"/><Relationship Id="rId5" Type="http://schemas.openxmlformats.org/officeDocument/2006/relationships/hyperlink" Target="http://www.community.edexcel.com/english/default.aspx" TargetMode="External"/><Relationship Id="rId4" Type="http://schemas.openxmlformats.org/officeDocument/2006/relationships/hyperlink" Target="http://www.edexcel.com/Subjects/English/Pages/Default.asp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p:nvPr/>
        </p:nvSpPr>
        <p:spPr>
          <a:xfrm>
            <a:off x="468312" y="2420936"/>
            <a:ext cx="6584949" cy="2303461"/>
          </a:xfrm>
          <a:prstGeom prst="rect">
            <a:avLst/>
          </a:prstGeom>
          <a:noFill/>
          <a:ln>
            <a:noFill/>
          </a:ln>
        </p:spPr>
        <p:txBody>
          <a:bodyPr lIns="0" tIns="0" rIns="0" bIns="0" anchor="t" anchorCtr="0">
            <a:noAutofit/>
          </a:bodyPr>
          <a:lstStyle/>
          <a:p>
            <a:pPr>
              <a:buClr>
                <a:srgbClr val="003150"/>
              </a:buClr>
              <a:buSzPct val="25000"/>
              <a:buFont typeface="Arial"/>
              <a:buNone/>
            </a:pPr>
            <a:r>
              <a:rPr lang="en-US" sz="2400" b="1">
                <a:solidFill>
                  <a:srgbClr val="003150"/>
                </a:solidFill>
              </a:rPr>
              <a:t/>
            </a:r>
            <a:br>
              <a:rPr lang="en-US" sz="2400" b="1">
                <a:solidFill>
                  <a:srgbClr val="003150"/>
                </a:solidFill>
              </a:rPr>
            </a:br>
            <a:endParaRPr lang="en-US" sz="2400" b="1">
              <a:solidFill>
                <a:srgbClr val="003150"/>
              </a:solidFill>
            </a:endParaRPr>
          </a:p>
          <a:p>
            <a:pPr>
              <a:spcBef>
                <a:spcPts val="960"/>
              </a:spcBef>
              <a:buClr>
                <a:srgbClr val="000000"/>
              </a:buClr>
              <a:buFont typeface="Arial"/>
              <a:buNone/>
            </a:pPr>
            <a:endParaRPr sz="2400" b="1">
              <a:solidFill>
                <a:srgbClr val="003150"/>
              </a:solidFill>
            </a:endParaRPr>
          </a:p>
          <a:p>
            <a:pPr>
              <a:spcBef>
                <a:spcPts val="960"/>
              </a:spcBef>
              <a:buClr>
                <a:srgbClr val="000000"/>
              </a:buClr>
              <a:buFont typeface="Arial"/>
              <a:buNone/>
            </a:pPr>
            <a:endParaRPr sz="2400" b="1">
              <a:solidFill>
                <a:srgbClr val="003150"/>
              </a:solidFill>
            </a:endParaRPr>
          </a:p>
          <a:p>
            <a:endParaRPr sz="2400" b="1">
              <a:solidFill>
                <a:srgbClr val="003150"/>
              </a:solidFill>
            </a:endParaRPr>
          </a:p>
        </p:txBody>
      </p:sp>
      <p:sp>
        <p:nvSpPr>
          <p:cNvPr id="40" name="Shape 40"/>
          <p:cNvSpPr txBox="1">
            <a:spLocks noGrp="1"/>
          </p:cNvSpPr>
          <p:nvPr>
            <p:ph type="title"/>
          </p:nvPr>
        </p:nvSpPr>
        <p:spPr>
          <a:xfrm>
            <a:off x="323528" y="4653136"/>
            <a:ext cx="5905500" cy="122359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dirty="0" smtClean="0">
                <a:solidFill>
                  <a:srgbClr val="3D7D6B"/>
                </a:solidFill>
                <a:latin typeface="Verdana"/>
                <a:ea typeface="Verdana"/>
                <a:cs typeface="Verdana"/>
                <a:sym typeface="Verdana"/>
              </a:rPr>
              <a:t>Network events – GCSE English – </a:t>
            </a:r>
            <a:r>
              <a:rPr lang="en-US" sz="3200" b="1" dirty="0" smtClean="0">
                <a:solidFill>
                  <a:srgbClr val="3D7D6B"/>
                </a:solidFill>
                <a:latin typeface="Verdana"/>
                <a:ea typeface="Verdana"/>
                <a:cs typeface="Verdana"/>
                <a:sym typeface="Verdana"/>
              </a:rPr>
              <a:t>Summer</a:t>
            </a:r>
            <a:r>
              <a:rPr lang="en-US" sz="3200" b="1" i="0" u="none" strike="noStrike" cap="none" baseline="0" dirty="0" smtClean="0">
                <a:solidFill>
                  <a:srgbClr val="3D7D6B"/>
                </a:solidFill>
                <a:latin typeface="Verdana"/>
                <a:ea typeface="Verdana"/>
                <a:cs typeface="Verdana"/>
                <a:sym typeface="Verdana"/>
              </a:rPr>
              <a:t> 2016</a:t>
            </a:r>
            <a:r>
              <a:rPr lang="en-US" sz="3600" b="1" i="0" u="none" strike="noStrike" cap="none" baseline="0" dirty="0">
                <a:solidFill>
                  <a:srgbClr val="FF0000"/>
                </a:solidFill>
                <a:latin typeface="Verdana"/>
                <a:ea typeface="Verdana"/>
                <a:cs typeface="Verdana"/>
                <a:sym typeface="Verdana"/>
              </a:rPr>
              <a:t/>
            </a:r>
            <a:br>
              <a:rPr lang="en-US" sz="3600" b="1" i="0" u="none" strike="noStrike" cap="none" baseline="0" dirty="0">
                <a:solidFill>
                  <a:srgbClr val="FF0000"/>
                </a:solidFill>
                <a:latin typeface="Verdana"/>
                <a:ea typeface="Verdana"/>
                <a:cs typeface="Verdana"/>
                <a:sym typeface="Verdana"/>
              </a:rPr>
            </a:br>
            <a:r>
              <a:rPr lang="en-US" sz="3600" b="1" i="0" u="none" strike="noStrike" cap="none" baseline="0" dirty="0">
                <a:solidFill>
                  <a:srgbClr val="FF0000"/>
                </a:solidFill>
                <a:latin typeface="Verdana"/>
                <a:ea typeface="Verdana"/>
                <a:cs typeface="Verdana"/>
                <a:sym typeface="Verdana"/>
              </a:rPr>
              <a:t/>
            </a:r>
            <a:br>
              <a:rPr lang="en-US" sz="3600" b="1" i="0" u="none" strike="noStrike" cap="none" baseline="0" dirty="0">
                <a:solidFill>
                  <a:srgbClr val="FF0000"/>
                </a:solidFill>
                <a:latin typeface="Verdana"/>
                <a:ea typeface="Verdana"/>
                <a:cs typeface="Verdana"/>
                <a:sym typeface="Verdana"/>
              </a:rPr>
            </a:br>
            <a:r>
              <a:rPr lang="en-US" sz="3600" b="1" i="0" u="none" strike="noStrike" cap="none" baseline="0" dirty="0">
                <a:solidFill>
                  <a:srgbClr val="3D7D6B"/>
                </a:solidFill>
                <a:latin typeface="Verdana"/>
                <a:ea typeface="Verdana"/>
                <a:cs typeface="Verdana"/>
                <a:sym typeface="Verdana"/>
              </a:rPr>
              <a:t/>
            </a:r>
            <a:br>
              <a:rPr lang="en-US" sz="3600" b="1" i="0" u="none" strike="noStrike" cap="none" baseline="0" dirty="0">
                <a:solidFill>
                  <a:srgbClr val="3D7D6B"/>
                </a:solidFill>
                <a:latin typeface="Verdana"/>
                <a:ea typeface="Verdana"/>
                <a:cs typeface="Verdana"/>
                <a:sym typeface="Verdana"/>
              </a:rPr>
            </a:br>
            <a:endParaRPr lang="en-US" sz="3600" b="1" i="0" u="none" strike="noStrike" cap="none" baseline="0" dirty="0">
              <a:solidFill>
                <a:srgbClr val="3D7D6B"/>
              </a:solidFill>
              <a:latin typeface="Verdana"/>
              <a:ea typeface="Verdana"/>
              <a:cs typeface="Verdana"/>
              <a:sym typeface="Verdana"/>
            </a:endParaRPr>
          </a:p>
        </p:txBody>
      </p:sp>
      <p:sp>
        <p:nvSpPr>
          <p:cNvPr id="41" name="Shape 41"/>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endParaRPr sz="2400"/>
          </a:p>
        </p:txBody>
      </p:sp>
    </p:spTree>
    <p:extLst>
      <p:ext uri="{BB962C8B-B14F-4D97-AF65-F5344CB8AC3E}">
        <p14:creationId xmlns:p14="http://schemas.microsoft.com/office/powerpoint/2010/main" val="992760283"/>
      </p:ext>
    </p:extLst>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1146510" y="620688"/>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Balance</a:t>
            </a:r>
          </a:p>
        </p:txBody>
      </p:sp>
      <p:sp>
        <p:nvSpPr>
          <p:cNvPr id="34819" name="Content Placeholder 2"/>
          <p:cNvSpPr>
            <a:spLocks noGrp="1"/>
          </p:cNvSpPr>
          <p:nvPr>
            <p:ph idx="1"/>
          </p:nvPr>
        </p:nvSpPr>
        <p:spPr bwMode="auto">
          <a:xfrm>
            <a:off x="755576" y="1548071"/>
            <a:ext cx="8209037" cy="44939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altLang="en-US" sz="2000" dirty="0" smtClean="0"/>
              <a:t>Students should provide some balance between the coverage of the two poems. Of course, some poems are longer than others, but this is taken into consideration. </a:t>
            </a:r>
            <a:r>
              <a:rPr lang="en-US" altLang="en-US" sz="2000" dirty="0" smtClean="0"/>
              <a:t>The coverage of the two poems need not be equally weighted but the second poem should have substantial treatment. </a:t>
            </a:r>
            <a:endParaRPr lang="en-GB" altLang="en-US" sz="2000" dirty="0" smtClean="0"/>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Students should explore as much of the two poems as they can within the given suggested time and should comment on specific examples of language, form and structure.</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Quotations should be used from the printed poem in the question paper, but we do not expect all quotations or examples from the second poem to be entirely accurate, as they are recalled from memory during examination conditions.  </a:t>
            </a:r>
          </a:p>
          <a:p>
            <a:endParaRPr lang="en-GB" altLang="en-US" dirty="0" smtClean="0"/>
          </a:p>
        </p:txBody>
      </p:sp>
    </p:spTree>
    <p:extLst>
      <p:ext uri="{BB962C8B-B14F-4D97-AF65-F5344CB8AC3E}">
        <p14:creationId xmlns:p14="http://schemas.microsoft.com/office/powerpoint/2010/main" val="4095475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1115616" y="620688"/>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Structure of responses</a:t>
            </a:r>
          </a:p>
        </p:txBody>
      </p:sp>
      <p:sp>
        <p:nvSpPr>
          <p:cNvPr id="35843" name="Content Placeholder 2"/>
          <p:cNvSpPr>
            <a:spLocks noGrp="1"/>
          </p:cNvSpPr>
          <p:nvPr>
            <p:ph idx="1"/>
          </p:nvPr>
        </p:nvSpPr>
        <p:spPr bwMode="auto">
          <a:xfrm>
            <a:off x="827584" y="1124744"/>
            <a:ext cx="8229600"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ltLang="en-US" dirty="0" smtClean="0"/>
          </a:p>
          <a:p>
            <a:endParaRPr lang="en-GB" altLang="en-US" dirty="0"/>
          </a:p>
          <a:p>
            <a:endParaRPr lang="en-GB" altLang="en-US" dirty="0" smtClean="0"/>
          </a:p>
          <a:p>
            <a:pPr marL="285750" indent="-285750">
              <a:buFont typeface="Arial" panose="020B0604020202020204" pitchFamily="34" charset="0"/>
              <a:buChar char="•"/>
            </a:pPr>
            <a:r>
              <a:rPr lang="en-GB" altLang="en-US" sz="2000" dirty="0" smtClean="0"/>
              <a:t>The structure of responses varies from student to student and ability. Some will be able to provide a response that compares like-for-like throughout the response, others will find this difficult and like to write about each poem separately and then draw comparisons at the end. Whichever method is used, the full range of marks can be awarded.</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Students must remember that although the structure of the response can vary, they must remember to compare and write about both poems as they will not be able to move out of level 2 if only one poem is covered.</a:t>
            </a:r>
          </a:p>
          <a:p>
            <a:endParaRPr lang="en-GB" altLang="en-US" sz="2000" dirty="0" smtClean="0"/>
          </a:p>
        </p:txBody>
      </p:sp>
    </p:spTree>
    <p:extLst>
      <p:ext uri="{BB962C8B-B14F-4D97-AF65-F5344CB8AC3E}">
        <p14:creationId xmlns:p14="http://schemas.microsoft.com/office/powerpoint/2010/main" val="18016461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bwMode="auto">
          <a:xfrm>
            <a:off x="1110791" y="620688"/>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Unseen poetry</a:t>
            </a:r>
          </a:p>
        </p:txBody>
      </p:sp>
      <p:sp>
        <p:nvSpPr>
          <p:cNvPr id="37891" name="Content Placeholder 2"/>
          <p:cNvSpPr>
            <a:spLocks noGrp="1"/>
          </p:cNvSpPr>
          <p:nvPr>
            <p:ph idx="1"/>
          </p:nvPr>
        </p:nvSpPr>
        <p:spPr bwMode="auto">
          <a:xfrm>
            <a:off x="827584" y="1268759"/>
            <a:ext cx="8316416" cy="460804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lnSpc>
                <a:spcPct val="150000"/>
              </a:lnSpc>
              <a:buFont typeface="Arial" panose="020B0604020202020204" pitchFamily="34" charset="0"/>
              <a:buChar char="•"/>
            </a:pPr>
            <a:r>
              <a:rPr lang="en-GB" altLang="en-US" sz="2000" dirty="0" smtClean="0"/>
              <a:t>In this section of the paper, students are presented with two unseen poems to compare.</a:t>
            </a:r>
          </a:p>
          <a:p>
            <a:pPr marL="285750" indent="-285750">
              <a:lnSpc>
                <a:spcPct val="150000"/>
              </a:lnSpc>
              <a:buFont typeface="Arial" panose="020B0604020202020204" pitchFamily="34" charset="0"/>
              <a:buChar char="•"/>
            </a:pPr>
            <a:r>
              <a:rPr lang="en-GB" altLang="en-US" sz="2000" dirty="0" smtClean="0"/>
              <a:t>It is suggested that students should spend about 45 minutes on this section of the paper.</a:t>
            </a:r>
          </a:p>
          <a:p>
            <a:pPr marL="285750" indent="-285750">
              <a:lnSpc>
                <a:spcPct val="150000"/>
              </a:lnSpc>
              <a:buFont typeface="Arial" panose="020B0604020202020204" pitchFamily="34" charset="0"/>
              <a:buChar char="•"/>
            </a:pPr>
            <a:r>
              <a:rPr lang="en-GB" altLang="en-US" sz="2000" dirty="0" smtClean="0"/>
              <a:t>The question carries 20 marks.</a:t>
            </a:r>
          </a:p>
          <a:p>
            <a:pPr marL="285750" indent="-285750">
              <a:lnSpc>
                <a:spcPct val="150000"/>
              </a:lnSpc>
              <a:buFont typeface="Arial" panose="020B0604020202020204" pitchFamily="34" charset="0"/>
              <a:buChar char="•"/>
            </a:pPr>
            <a:r>
              <a:rPr lang="en-GB" altLang="en-US" sz="2000" dirty="0" smtClean="0"/>
              <a:t>Words considered complex may be glossed, if deemed necessary.</a:t>
            </a:r>
          </a:p>
          <a:p>
            <a:pPr marL="285750" indent="-285750">
              <a:lnSpc>
                <a:spcPct val="150000"/>
              </a:lnSpc>
              <a:buFont typeface="Arial" panose="020B0604020202020204" pitchFamily="34" charset="0"/>
              <a:buChar char="•"/>
            </a:pPr>
            <a:r>
              <a:rPr lang="en-GB" altLang="en-US" sz="2000" dirty="0" smtClean="0"/>
              <a:t>The question and poems will fit on a two-page spread.</a:t>
            </a:r>
          </a:p>
          <a:p>
            <a:pPr marL="285750" indent="-285750">
              <a:lnSpc>
                <a:spcPct val="150000"/>
              </a:lnSpc>
              <a:buFont typeface="Arial" panose="020B0604020202020204" pitchFamily="34" charset="0"/>
              <a:buChar char="•"/>
            </a:pPr>
            <a:r>
              <a:rPr lang="en-GB" altLang="en-US" sz="2000" dirty="0" smtClean="0"/>
              <a:t>Poems will also be labelled Poem 1 and Poem 2 – students can refer to Poem 1 or 2 rather than using the full title(s).</a:t>
            </a:r>
          </a:p>
          <a:p>
            <a:pPr marL="285750" indent="-285750">
              <a:lnSpc>
                <a:spcPct val="150000"/>
              </a:lnSpc>
              <a:buFont typeface="Arial" panose="020B0604020202020204" pitchFamily="34" charset="0"/>
              <a:buChar char="•"/>
            </a:pPr>
            <a:r>
              <a:rPr lang="en-GB" altLang="en-US" sz="2000" dirty="0" smtClean="0"/>
              <a:t>The selected poems will be suitable for all abilities to access and write about.</a:t>
            </a:r>
          </a:p>
          <a:p>
            <a:pPr marL="285750" indent="-285750">
              <a:buFont typeface="Arial" panose="020B0604020202020204" pitchFamily="34" charset="0"/>
              <a:buChar char="•"/>
            </a:pPr>
            <a:endParaRPr lang="en-GB" altLang="en-US" sz="2000" dirty="0" smtClean="0"/>
          </a:p>
        </p:txBody>
      </p:sp>
    </p:spTree>
    <p:extLst>
      <p:ext uri="{BB962C8B-B14F-4D97-AF65-F5344CB8AC3E}">
        <p14:creationId xmlns:p14="http://schemas.microsoft.com/office/powerpoint/2010/main" val="1525073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Assessment Objectives for the Unseen poetry</a:t>
            </a:r>
          </a:p>
        </p:txBody>
      </p:sp>
      <p:sp>
        <p:nvSpPr>
          <p:cNvPr id="38915" name="Content Placeholder 2"/>
          <p:cNvSpPr>
            <a:spLocks noGrp="1"/>
          </p:cNvSpPr>
          <p:nvPr>
            <p:ph idx="1"/>
          </p:nvPr>
        </p:nvSpPr>
        <p:spPr bwMode="auto">
          <a:xfrm>
            <a:off x="899592" y="1772816"/>
            <a:ext cx="7772400" cy="432318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Verdana" panose="020B0604030504040204" pitchFamily="34" charset="0"/>
              <a:buNone/>
            </a:pPr>
            <a:r>
              <a:rPr lang="en-GB" altLang="en-US" sz="2000" b="1" dirty="0" smtClean="0"/>
              <a:t>AO1 – </a:t>
            </a:r>
            <a:r>
              <a:rPr lang="en-GB" altLang="en-US" sz="2000" dirty="0" smtClean="0"/>
              <a:t>Read, understand and respond to texts.  Students should be able to: maintain a critical style and develop an informed personal response, use textual references, including quotations, to support and illustrate interpretations.</a:t>
            </a:r>
            <a:endParaRPr lang="en-GB" altLang="en-US" sz="2000" b="1" dirty="0" smtClean="0"/>
          </a:p>
          <a:p>
            <a:pPr marL="0" indent="0">
              <a:buFont typeface="Verdana" panose="020B0604030504040204" pitchFamily="34" charset="0"/>
              <a:buNone/>
            </a:pPr>
            <a:endParaRPr lang="en-GB" altLang="en-US" sz="2000" b="1" dirty="0" smtClean="0"/>
          </a:p>
          <a:p>
            <a:pPr marL="0" indent="0">
              <a:buFont typeface="Verdana" panose="020B0604030504040204" pitchFamily="34" charset="0"/>
              <a:buNone/>
            </a:pPr>
            <a:r>
              <a:rPr lang="en-GB" altLang="en-US" sz="2000" b="1" dirty="0" smtClean="0"/>
              <a:t>AO2</a:t>
            </a:r>
            <a:r>
              <a:rPr lang="en-GB" altLang="en-US" sz="2000" dirty="0" smtClean="0"/>
              <a:t> – Analyse the language, form and structure used by a writer to create meanings and effects, using relevant subject terminology where appropriate</a:t>
            </a:r>
          </a:p>
          <a:p>
            <a:pPr marL="0" indent="0">
              <a:buFont typeface="Verdana" panose="020B0604030504040204" pitchFamily="34" charset="0"/>
              <a:buNone/>
            </a:pPr>
            <a:endParaRPr lang="en-GB" altLang="en-US" sz="2000" b="1" dirty="0" smtClean="0"/>
          </a:p>
          <a:p>
            <a:pPr marL="0" indent="0">
              <a:buFont typeface="Verdana" panose="020B0604030504040204" pitchFamily="34" charset="0"/>
              <a:buNone/>
            </a:pPr>
            <a:r>
              <a:rPr lang="en-GB" altLang="en-US" sz="2000" dirty="0" smtClean="0"/>
              <a:t>There is also a requirement to </a:t>
            </a:r>
            <a:r>
              <a:rPr lang="en-GB" altLang="en-US" sz="2000" b="1" dirty="0" smtClean="0"/>
              <a:t>compare</a:t>
            </a:r>
            <a:r>
              <a:rPr lang="en-GB" altLang="en-US" sz="2000" dirty="0" smtClean="0"/>
              <a:t> the two poems</a:t>
            </a:r>
          </a:p>
          <a:p>
            <a:pPr marL="0" indent="0">
              <a:buFont typeface="Verdana" panose="020B0604030504040204" pitchFamily="34" charset="0"/>
              <a:buNone/>
            </a:pPr>
            <a:endParaRPr lang="en-GB" altLang="en-US" sz="2000" dirty="0" smtClean="0"/>
          </a:p>
          <a:p>
            <a:pPr marL="0" indent="0">
              <a:buFont typeface="Verdana" panose="020B0604030504040204" pitchFamily="34" charset="0"/>
              <a:buNone/>
            </a:pPr>
            <a:r>
              <a:rPr lang="en-GB" altLang="en-US" sz="2000" dirty="0" smtClean="0"/>
              <a:t>Total of 20 marks</a:t>
            </a:r>
          </a:p>
        </p:txBody>
      </p:sp>
    </p:spTree>
    <p:extLst>
      <p:ext uri="{BB962C8B-B14F-4D97-AF65-F5344CB8AC3E}">
        <p14:creationId xmlns:p14="http://schemas.microsoft.com/office/powerpoint/2010/main" val="1187046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bwMode="auto">
          <a:xfrm>
            <a:off x="899592" y="692696"/>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The choice of unseen poems</a:t>
            </a:r>
          </a:p>
        </p:txBody>
      </p:sp>
      <p:sp>
        <p:nvSpPr>
          <p:cNvPr id="39939" name="Content Placeholder 2"/>
          <p:cNvSpPr>
            <a:spLocks noGrp="1"/>
          </p:cNvSpPr>
          <p:nvPr>
            <p:ph idx="1"/>
          </p:nvPr>
        </p:nvSpPr>
        <p:spPr bwMode="auto">
          <a:xfrm>
            <a:off x="827584" y="1268760"/>
            <a:ext cx="7787208" cy="4497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Verdana" panose="020B0604030504040204" pitchFamily="34" charset="0"/>
              <a:buNone/>
            </a:pPr>
            <a:r>
              <a:rPr lang="en-GB" altLang="en-US" sz="2000" dirty="0" smtClean="0"/>
              <a:t>The topic or subject matter of the two poems will not be too complex.</a:t>
            </a:r>
          </a:p>
          <a:p>
            <a:pPr>
              <a:buFont typeface="Verdana" panose="020B0604030504040204" pitchFamily="34" charset="0"/>
              <a:buNone/>
            </a:pPr>
            <a:endParaRPr lang="en-GB" altLang="en-US" sz="2000" dirty="0" smtClean="0"/>
          </a:p>
          <a:p>
            <a:pPr>
              <a:buFont typeface="Verdana" panose="020B0604030504040204" pitchFamily="34" charset="0"/>
              <a:buNone/>
            </a:pPr>
            <a:r>
              <a:rPr lang="en-GB" altLang="en-US" sz="2000" dirty="0" smtClean="0"/>
              <a:t>The poems selected:</a:t>
            </a:r>
          </a:p>
          <a:p>
            <a:pPr marL="285750" indent="-285750">
              <a:lnSpc>
                <a:spcPct val="150000"/>
              </a:lnSpc>
              <a:buFont typeface="Arial" panose="020B0604020202020204" pitchFamily="34" charset="0"/>
              <a:buChar char="•"/>
            </a:pPr>
            <a:r>
              <a:rPr lang="en-GB" altLang="en-US" sz="2000" dirty="0" smtClean="0"/>
              <a:t>will be contemporary (post-1945) </a:t>
            </a:r>
          </a:p>
          <a:p>
            <a:pPr marL="285750" indent="-285750">
              <a:lnSpc>
                <a:spcPct val="150000"/>
              </a:lnSpc>
              <a:buFont typeface="Arial" panose="020B0604020202020204" pitchFamily="34" charset="0"/>
              <a:buChar char="•"/>
            </a:pPr>
            <a:r>
              <a:rPr lang="en-GB" altLang="en-US" sz="2000" dirty="0" smtClean="0"/>
              <a:t>must be written by any published poets </a:t>
            </a:r>
          </a:p>
          <a:p>
            <a:pPr marL="285750" indent="-285750">
              <a:lnSpc>
                <a:spcPct val="150000"/>
              </a:lnSpc>
              <a:buFont typeface="Arial" panose="020B0604020202020204" pitchFamily="34" charset="0"/>
              <a:buChar char="•"/>
            </a:pPr>
            <a:r>
              <a:rPr lang="en-GB" altLang="en-US" sz="2000" dirty="0" smtClean="0"/>
              <a:t>can be international </a:t>
            </a:r>
          </a:p>
          <a:p>
            <a:pPr marL="285750" indent="-285750">
              <a:lnSpc>
                <a:spcPct val="150000"/>
              </a:lnSpc>
              <a:buFont typeface="Arial" panose="020B0604020202020204" pitchFamily="34" charset="0"/>
              <a:buChar char="•"/>
            </a:pPr>
            <a:r>
              <a:rPr lang="en-GB" altLang="en-US" sz="2000" dirty="0" smtClean="0"/>
              <a:t>will not be used by any other awarding organisation’s set text list</a:t>
            </a:r>
          </a:p>
          <a:p>
            <a:pPr marL="285750" indent="-285750">
              <a:lnSpc>
                <a:spcPct val="150000"/>
              </a:lnSpc>
              <a:buFont typeface="Arial" panose="020B0604020202020204" pitchFamily="34" charset="0"/>
              <a:buChar char="•"/>
            </a:pPr>
            <a:r>
              <a:rPr lang="en-GB" altLang="en-US" sz="2000" dirty="0" smtClean="0"/>
              <a:t>will not feature in any support materials</a:t>
            </a:r>
          </a:p>
          <a:p>
            <a:pPr marL="285750" indent="-285750">
              <a:lnSpc>
                <a:spcPct val="150000"/>
              </a:lnSpc>
              <a:buFont typeface="Arial" panose="020B0604020202020204" pitchFamily="34" charset="0"/>
              <a:buChar char="•"/>
            </a:pPr>
            <a:r>
              <a:rPr lang="en-GB" altLang="en-US" sz="2000" dirty="0" smtClean="0"/>
              <a:t>will not be commonly taught at KS3</a:t>
            </a:r>
          </a:p>
          <a:p>
            <a:pPr marL="285750" indent="-285750">
              <a:lnSpc>
                <a:spcPct val="150000"/>
              </a:lnSpc>
              <a:buFont typeface="Arial" panose="020B0604020202020204" pitchFamily="34" charset="0"/>
              <a:buChar char="•"/>
            </a:pPr>
            <a:r>
              <a:rPr lang="en-GB" altLang="en-US" sz="2000" dirty="0" smtClean="0"/>
              <a:t>will be at least 30 lines combined total. Wherever possible, the poems will not be too long.</a:t>
            </a:r>
          </a:p>
          <a:p>
            <a:pPr marL="285750" indent="-285750">
              <a:lnSpc>
                <a:spcPct val="150000"/>
              </a:lnSpc>
              <a:buFont typeface="Arial" panose="020B0604020202020204" pitchFamily="34" charset="0"/>
              <a:buChar char="•"/>
            </a:pPr>
            <a:endParaRPr lang="en-GB" altLang="en-US" dirty="0" smtClean="0"/>
          </a:p>
        </p:txBody>
      </p:sp>
    </p:spTree>
    <p:extLst>
      <p:ext uri="{BB962C8B-B14F-4D97-AF65-F5344CB8AC3E}">
        <p14:creationId xmlns:p14="http://schemas.microsoft.com/office/powerpoint/2010/main" val="4032560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bwMode="auto">
          <a:xfrm>
            <a:off x="1115616" y="620688"/>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The question</a:t>
            </a:r>
          </a:p>
        </p:txBody>
      </p:sp>
      <p:sp>
        <p:nvSpPr>
          <p:cNvPr id="40963" name="Content Placeholder 2"/>
          <p:cNvSpPr>
            <a:spLocks noGrp="1"/>
          </p:cNvSpPr>
          <p:nvPr>
            <p:ph idx="1"/>
          </p:nvPr>
        </p:nvSpPr>
        <p:spPr bwMode="auto">
          <a:xfrm>
            <a:off x="899592" y="1268759"/>
            <a:ext cx="7787208" cy="485740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Verdana" panose="020B0604030504040204" pitchFamily="34" charset="0"/>
              <a:buNone/>
            </a:pPr>
            <a:endParaRPr lang="en-GB" altLang="en-US" dirty="0" smtClean="0"/>
          </a:p>
          <a:p>
            <a:pPr>
              <a:buFont typeface="Verdana" panose="020B0604030504040204" pitchFamily="34" charset="0"/>
              <a:buNone/>
            </a:pPr>
            <a:endParaRPr lang="en-GB" altLang="en-US" dirty="0"/>
          </a:p>
          <a:p>
            <a:pPr>
              <a:buFont typeface="Verdana" panose="020B0604030504040204" pitchFamily="34" charset="0"/>
              <a:buNone/>
            </a:pPr>
            <a:r>
              <a:rPr lang="en-GB" altLang="en-US" sz="2000" dirty="0" smtClean="0"/>
              <a:t>The question will always follow the same format:</a:t>
            </a:r>
          </a:p>
          <a:p>
            <a:pPr>
              <a:buFont typeface="Verdana" panose="020B0604030504040204" pitchFamily="34" charset="0"/>
              <a:buNone/>
            </a:pPr>
            <a:endParaRPr lang="en-GB" altLang="en-US" sz="2000" dirty="0" smtClean="0">
              <a:latin typeface="Arial" panose="020B0604020202020204" pitchFamily="34" charset="0"/>
            </a:endParaRPr>
          </a:p>
          <a:p>
            <a:pPr>
              <a:buFont typeface="Verdana" panose="020B0604030504040204" pitchFamily="34" charset="0"/>
              <a:buNone/>
            </a:pPr>
            <a:r>
              <a:rPr lang="en-GB" altLang="en-US" sz="2000" dirty="0" smtClean="0"/>
              <a:t>Compare the ways the writers present xx [the key word / words] in xx [</a:t>
            </a:r>
            <a:r>
              <a:rPr lang="en-GB" altLang="en-US" sz="2000" i="1" dirty="0" smtClean="0"/>
              <a:t>name of</a:t>
            </a:r>
          </a:p>
          <a:p>
            <a:pPr>
              <a:buFont typeface="Verdana" panose="020B0604030504040204" pitchFamily="34" charset="0"/>
              <a:buNone/>
            </a:pPr>
            <a:r>
              <a:rPr lang="en-GB" altLang="en-US" sz="2000" i="1" dirty="0" smtClean="0"/>
              <a:t>Poem 1</a:t>
            </a:r>
            <a:r>
              <a:rPr lang="en-GB" altLang="en-US" sz="2000" dirty="0" smtClean="0"/>
              <a:t>] and xx [</a:t>
            </a:r>
            <a:r>
              <a:rPr lang="en-GB" altLang="en-US" sz="2000" i="1" dirty="0" smtClean="0"/>
              <a:t>name of Poem 2</a:t>
            </a:r>
            <a:r>
              <a:rPr lang="en-GB" altLang="en-US" sz="2000" dirty="0" smtClean="0"/>
              <a:t>].</a:t>
            </a:r>
          </a:p>
          <a:p>
            <a:pPr>
              <a:buFont typeface="Verdana" panose="020B0604030504040204" pitchFamily="34" charset="0"/>
              <a:buNone/>
            </a:pPr>
            <a:endParaRPr lang="en-GB" altLang="en-US" sz="2000" dirty="0" smtClean="0"/>
          </a:p>
          <a:p>
            <a:pPr>
              <a:buFont typeface="Verdana" panose="020B0604030504040204" pitchFamily="34" charset="0"/>
              <a:buNone/>
            </a:pPr>
            <a:r>
              <a:rPr lang="en-GB" altLang="en-US" sz="2000" dirty="0" smtClean="0"/>
              <a:t>In your answer, you should compare:</a:t>
            </a:r>
          </a:p>
          <a:p>
            <a:pPr>
              <a:buFont typeface="Verdana" panose="020B0604030504040204" pitchFamily="34" charset="0"/>
              <a:buNone/>
            </a:pPr>
            <a:endParaRPr lang="en-GB" altLang="en-US" sz="2000" dirty="0" smtClean="0"/>
          </a:p>
          <a:p>
            <a:pPr marL="285750" indent="-285750">
              <a:buFont typeface="Arial" panose="020B0604020202020204" pitchFamily="34" charset="0"/>
              <a:buChar char="•"/>
            </a:pPr>
            <a:r>
              <a:rPr lang="en-GB" altLang="en-US" sz="2000" dirty="0" smtClean="0"/>
              <a:t>the ideas in the poems</a:t>
            </a:r>
          </a:p>
          <a:p>
            <a:pPr marL="285750" indent="-285750">
              <a:buFont typeface="Arial" panose="020B0604020202020204" pitchFamily="34" charset="0"/>
              <a:buChar char="•"/>
            </a:pPr>
            <a:r>
              <a:rPr lang="en-GB" altLang="en-US" sz="2000" dirty="0" smtClean="0"/>
              <a:t>the poets’ use of language</a:t>
            </a:r>
          </a:p>
          <a:p>
            <a:pPr marL="285750" indent="-285750">
              <a:buFont typeface="Arial" panose="020B0604020202020204" pitchFamily="34" charset="0"/>
              <a:buChar char="•"/>
            </a:pPr>
            <a:r>
              <a:rPr lang="en-GB" altLang="en-US" sz="2000" dirty="0" smtClean="0"/>
              <a:t>the poets’ use of form and structure.</a:t>
            </a:r>
          </a:p>
          <a:p>
            <a:pPr marL="285750" indent="-285750">
              <a:buFont typeface="Arial" panose="020B0604020202020204" pitchFamily="34" charset="0"/>
              <a:buChar char="•"/>
            </a:pPr>
            <a:endParaRPr lang="en-GB" altLang="en-US" sz="2000" dirty="0" smtClean="0"/>
          </a:p>
          <a:p>
            <a:pPr>
              <a:buFont typeface="Verdana" panose="020B0604030504040204" pitchFamily="34" charset="0"/>
              <a:buNone/>
            </a:pPr>
            <a:r>
              <a:rPr lang="en-GB" altLang="en-US" sz="2000" dirty="0" smtClean="0"/>
              <a:t>Use </a:t>
            </a:r>
            <a:r>
              <a:rPr lang="en-GB" altLang="en-US" sz="2000" b="1" dirty="0" smtClean="0"/>
              <a:t>evidence</a:t>
            </a:r>
            <a:r>
              <a:rPr lang="en-GB" altLang="en-US" sz="2000" dirty="0" smtClean="0"/>
              <a:t> from the poems to support your </a:t>
            </a:r>
            <a:r>
              <a:rPr lang="en-GB" altLang="en-US" sz="2000" b="1" dirty="0" smtClean="0"/>
              <a:t>comparison</a:t>
            </a:r>
            <a:endParaRPr lang="en-GB" altLang="en-US" sz="2000" dirty="0" smtClean="0"/>
          </a:p>
        </p:txBody>
      </p:sp>
    </p:spTree>
    <p:extLst>
      <p:ext uri="{BB962C8B-B14F-4D97-AF65-F5344CB8AC3E}">
        <p14:creationId xmlns:p14="http://schemas.microsoft.com/office/powerpoint/2010/main" val="1319792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bwMode="auto">
          <a:xfrm>
            <a:off x="1043608" y="692696"/>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Approaches to the question</a:t>
            </a:r>
          </a:p>
        </p:txBody>
      </p:sp>
      <p:sp>
        <p:nvSpPr>
          <p:cNvPr id="41987" name="Content Placeholder 2"/>
          <p:cNvSpPr>
            <a:spLocks noGrp="1"/>
          </p:cNvSpPr>
          <p:nvPr>
            <p:ph idx="1"/>
          </p:nvPr>
        </p:nvSpPr>
        <p:spPr bwMode="auto">
          <a:xfrm>
            <a:off x="755576" y="1700808"/>
            <a:ext cx="7920880" cy="4895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altLang="en-US" sz="2000" dirty="0" smtClean="0"/>
              <a:t>The same approach to answering the anthology question can be applied.</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b="1" dirty="0" smtClean="0"/>
              <a:t>Comparison </a:t>
            </a:r>
            <a:r>
              <a:rPr lang="en-GB" altLang="en-US" sz="2000" dirty="0" smtClean="0"/>
              <a:t>is essential for both Parts 1 and 2 of Section B of the paper</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If only one poem is discussed for each part of the question, the mark awarded cannot progress beyond the top of</a:t>
            </a:r>
          </a:p>
          <a:p>
            <a:pPr marL="285750" indent="-285750">
              <a:buFont typeface="Arial" panose="020B0604020202020204" pitchFamily="34" charset="0"/>
              <a:buChar char="•"/>
            </a:pPr>
            <a:r>
              <a:rPr lang="en-GB" altLang="en-US" sz="2000" dirty="0" smtClean="0"/>
              <a:t>Level 2.</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Please be reassured by the examiner reports for our current specification – the examiners often comment on how well the candidates respond to unseen poems</a:t>
            </a:r>
          </a:p>
          <a:p>
            <a:pPr marL="285750" indent="-285750">
              <a:buFont typeface="Arial" panose="020B0604020202020204" pitchFamily="34" charset="0"/>
              <a:buChar char="•"/>
            </a:pPr>
            <a:endParaRPr lang="en-GB" altLang="en-US" sz="1800" dirty="0" smtClean="0"/>
          </a:p>
        </p:txBody>
      </p:sp>
    </p:spTree>
    <p:extLst>
      <p:ext uri="{BB962C8B-B14F-4D97-AF65-F5344CB8AC3E}">
        <p14:creationId xmlns:p14="http://schemas.microsoft.com/office/powerpoint/2010/main" val="549858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bwMode="auto">
          <a:xfrm>
            <a:off x="323850" y="2852738"/>
            <a:ext cx="8229600" cy="8969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r">
              <a:buFont typeface="Verdana" panose="020B0604030504040204" pitchFamily="34" charset="0"/>
              <a:buNone/>
            </a:pPr>
            <a:r>
              <a:rPr lang="en-GB" altLang="en-US" sz="3200" b="1" dirty="0" smtClean="0"/>
              <a:t>Teaching the poetry requirements</a:t>
            </a:r>
          </a:p>
        </p:txBody>
      </p:sp>
    </p:spTree>
    <p:extLst>
      <p:ext uri="{BB962C8B-B14F-4D97-AF65-F5344CB8AC3E}">
        <p14:creationId xmlns:p14="http://schemas.microsoft.com/office/powerpoint/2010/main" val="3490108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bwMode="auto">
          <a:xfrm>
            <a:off x="971600" y="692696"/>
            <a:ext cx="7128792" cy="7200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Ways of approaching a poem and points of comparison</a:t>
            </a:r>
          </a:p>
        </p:txBody>
      </p:sp>
      <p:sp>
        <p:nvSpPr>
          <p:cNvPr id="45059" name="Content Placeholder 2"/>
          <p:cNvSpPr>
            <a:spLocks noGrp="1"/>
          </p:cNvSpPr>
          <p:nvPr>
            <p:ph idx="1"/>
          </p:nvPr>
        </p:nvSpPr>
        <p:spPr bwMode="auto">
          <a:xfrm>
            <a:off x="827584" y="1772816"/>
            <a:ext cx="6984776" cy="4784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altLang="en-US" sz="2000" dirty="0" smtClean="0"/>
              <a:t>You will all have lesson plans and key elements which you include when teaching poems and how to compare key elements of the poems.</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These are all still relevant and please continue to use methods and lessons which you know work!</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The following is just for discussion and another way to enable students to feel confident about poetry analysis</a:t>
            </a:r>
          </a:p>
        </p:txBody>
      </p:sp>
    </p:spTree>
    <p:extLst>
      <p:ext uri="{BB962C8B-B14F-4D97-AF65-F5344CB8AC3E}">
        <p14:creationId xmlns:p14="http://schemas.microsoft.com/office/powerpoint/2010/main" val="348266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620688"/>
            <a:ext cx="7128792" cy="648071"/>
          </a:xfrm>
        </p:spPr>
        <p:txBody>
          <a:bodyPr>
            <a:noAutofit/>
          </a:bodyPr>
          <a:lstStyle/>
          <a:p>
            <a:pPr>
              <a:defRPr/>
            </a:pPr>
            <a:r>
              <a:rPr lang="en-US" sz="2000" b="1" cap="all" dirty="0"/>
              <a:t>voice</a:t>
            </a:r>
            <a:r>
              <a:rPr lang="en-US" sz="2000" b="1" dirty="0"/>
              <a:t> • register • tone</a:t>
            </a:r>
            <a:r>
              <a:rPr lang="en-GB" sz="1800" b="1" dirty="0"/>
              <a:t/>
            </a:r>
            <a:br>
              <a:rPr lang="en-GB" sz="1800" b="1" dirty="0"/>
            </a:br>
            <a:endParaRPr lang="en-US" sz="1800" b="1" dirty="0"/>
          </a:p>
        </p:txBody>
      </p:sp>
      <p:sp>
        <p:nvSpPr>
          <p:cNvPr id="3" name="Content Placeholder 2"/>
          <p:cNvSpPr>
            <a:spLocks noGrp="1"/>
          </p:cNvSpPr>
          <p:nvPr>
            <p:ph idx="1"/>
          </p:nvPr>
        </p:nvSpPr>
        <p:spPr>
          <a:xfrm>
            <a:off x="755576" y="967970"/>
            <a:ext cx="7772400" cy="4323184"/>
          </a:xfrm>
        </p:spPr>
        <p:txBody>
          <a:bodyPr>
            <a:noAutofit/>
          </a:bodyPr>
          <a:lstStyle/>
          <a:p>
            <a:pPr marL="0" indent="0">
              <a:lnSpc>
                <a:spcPct val="150000"/>
              </a:lnSpc>
              <a:buFont typeface="Verdana" panose="020B0604030504040204" pitchFamily="34" charset="0"/>
              <a:buNone/>
              <a:defRPr/>
            </a:pPr>
            <a:r>
              <a:rPr lang="en-US" sz="1800" dirty="0"/>
              <a:t>• How would I read this poem aloud? Is there anything about the poem which makes it difficult for me to read it aloud?</a:t>
            </a:r>
            <a:endParaRPr lang="en-GB" sz="1800" dirty="0"/>
          </a:p>
          <a:p>
            <a:pPr marL="0" indent="0">
              <a:lnSpc>
                <a:spcPct val="150000"/>
              </a:lnSpc>
              <a:buFont typeface="Verdana" panose="020B0604030504040204" pitchFamily="34" charset="0"/>
              <a:buNone/>
              <a:defRPr/>
            </a:pPr>
            <a:r>
              <a:rPr lang="en-US" sz="1800" dirty="0"/>
              <a:t>• Does the voice in this poem sound as if it's coming from a particular time or place?</a:t>
            </a:r>
            <a:endParaRPr lang="en-GB" sz="1800" dirty="0"/>
          </a:p>
          <a:p>
            <a:pPr marL="0" indent="0">
              <a:lnSpc>
                <a:spcPct val="150000"/>
              </a:lnSpc>
              <a:buFont typeface="Verdana" panose="020B0604030504040204" pitchFamily="34" charset="0"/>
              <a:buNone/>
              <a:defRPr/>
            </a:pPr>
            <a:r>
              <a:rPr lang="en-US" sz="1800" dirty="0"/>
              <a:t>• Who seems to be speaking in this poem? Who is the poem speaking to?</a:t>
            </a:r>
            <a:endParaRPr lang="en-GB" sz="1800" dirty="0"/>
          </a:p>
          <a:p>
            <a:pPr marL="0" indent="0">
              <a:lnSpc>
                <a:spcPct val="150000"/>
              </a:lnSpc>
              <a:buFont typeface="Verdana" panose="020B0604030504040204" pitchFamily="34" charset="0"/>
              <a:buNone/>
              <a:defRPr/>
            </a:pPr>
            <a:r>
              <a:rPr lang="en-US" sz="1800" dirty="0"/>
              <a:t>• Does the poem's tone of voice suggest a particular attitude towards the reader?</a:t>
            </a:r>
            <a:endParaRPr lang="en-GB" sz="1800" dirty="0"/>
          </a:p>
          <a:p>
            <a:pPr marL="0" indent="0">
              <a:lnSpc>
                <a:spcPct val="150000"/>
              </a:lnSpc>
              <a:buFont typeface="Verdana" panose="020B0604030504040204" pitchFamily="34" charset="0"/>
              <a:buNone/>
              <a:defRPr/>
            </a:pPr>
            <a:r>
              <a:rPr lang="en-US" sz="1800" dirty="0"/>
              <a:t>• Is the poem </a:t>
            </a:r>
            <a:r>
              <a:rPr lang="en-US" sz="1800" dirty="0" err="1"/>
              <a:t>characterised</a:t>
            </a:r>
            <a:r>
              <a:rPr lang="en-US" sz="1800" dirty="0"/>
              <a:t> by a particular kind of vocabulary, or style of sentence?</a:t>
            </a:r>
            <a:endParaRPr lang="en-GB" sz="1800" dirty="0"/>
          </a:p>
          <a:p>
            <a:pPr marL="0" indent="0">
              <a:lnSpc>
                <a:spcPct val="150000"/>
              </a:lnSpc>
              <a:buFont typeface="Verdana" panose="020B0604030504040204" pitchFamily="34" charset="0"/>
              <a:buNone/>
              <a:defRPr/>
            </a:pPr>
            <a:r>
              <a:rPr lang="en-US" sz="1800" dirty="0"/>
              <a:t>• Does the tone of voice suggest a particular attitude towards the subject matter of the poem?</a:t>
            </a:r>
            <a:endParaRPr lang="en-GB" sz="1800" dirty="0"/>
          </a:p>
          <a:p>
            <a:pPr marL="0" indent="0">
              <a:lnSpc>
                <a:spcPct val="150000"/>
              </a:lnSpc>
              <a:buFont typeface="Verdana" panose="020B0604030504040204" pitchFamily="34" charset="0"/>
              <a:buNone/>
              <a:defRPr/>
            </a:pPr>
            <a:r>
              <a:rPr lang="en-US" sz="1800" dirty="0"/>
              <a:t>• Is there more than one kind of voice in the poem? If so, what's the relationship between the two? </a:t>
            </a:r>
            <a:endParaRPr lang="en-GB" sz="1800" dirty="0"/>
          </a:p>
        </p:txBody>
      </p:sp>
    </p:spTree>
    <p:extLst>
      <p:ext uri="{BB962C8B-B14F-4D97-AF65-F5344CB8AC3E}">
        <p14:creationId xmlns:p14="http://schemas.microsoft.com/office/powerpoint/2010/main" val="2160141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Points for discussion</a:t>
            </a:r>
          </a:p>
        </p:txBody>
      </p:sp>
      <p:sp>
        <p:nvSpPr>
          <p:cNvPr id="3" name="Content Placeholder 2"/>
          <p:cNvSpPr>
            <a:spLocks noGrp="1"/>
          </p:cNvSpPr>
          <p:nvPr>
            <p:ph idx="1"/>
          </p:nvPr>
        </p:nvSpPr>
        <p:spPr/>
        <p:txBody>
          <a:bodyPr/>
          <a:lstStyle/>
          <a:p>
            <a:pPr marL="285750" indent="-285750">
              <a:buFont typeface="Arial" panose="020B0604020202020204" pitchFamily="34" charset="0"/>
              <a:buChar char="•"/>
              <a:defRPr/>
            </a:pPr>
            <a:r>
              <a:rPr lang="en-GB" sz="2000" dirty="0"/>
              <a:t>Review of the first year – how has the course been going?</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Discussion and activity to focus on the teaching </a:t>
            </a:r>
            <a:r>
              <a:rPr lang="en-GB" sz="2000" dirty="0" smtClean="0"/>
              <a:t>of the </a:t>
            </a:r>
            <a:r>
              <a:rPr lang="en-GB" sz="2000" dirty="0"/>
              <a:t>Anthology and unseen poetry sections for GCSE English Literature Paper 2</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Discussion of the comparison requirements across both English Language and English Literature</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Networking and discussion of plans for September 2016</a:t>
            </a:r>
          </a:p>
        </p:txBody>
      </p:sp>
    </p:spTree>
    <p:extLst>
      <p:ext uri="{BB962C8B-B14F-4D97-AF65-F5344CB8AC3E}">
        <p14:creationId xmlns:p14="http://schemas.microsoft.com/office/powerpoint/2010/main" val="1995059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764704"/>
            <a:ext cx="7128792" cy="648071"/>
          </a:xfrm>
        </p:spPr>
        <p:txBody>
          <a:bodyPr/>
          <a:lstStyle/>
          <a:p>
            <a:pPr>
              <a:defRPr/>
            </a:pPr>
            <a:r>
              <a:rPr lang="en-US" sz="2000" b="1" cap="all" dirty="0"/>
              <a:t>form</a:t>
            </a:r>
            <a:r>
              <a:rPr lang="en-US" sz="2000" b="1" dirty="0"/>
              <a:t> • pattern • typography</a:t>
            </a:r>
            <a:endParaRPr lang="en-GB" sz="2000" b="1" dirty="0"/>
          </a:p>
        </p:txBody>
      </p:sp>
      <p:sp>
        <p:nvSpPr>
          <p:cNvPr id="3" name="Content Placeholder 2"/>
          <p:cNvSpPr>
            <a:spLocks noGrp="1"/>
          </p:cNvSpPr>
          <p:nvPr>
            <p:ph idx="1"/>
          </p:nvPr>
        </p:nvSpPr>
        <p:spPr>
          <a:xfrm>
            <a:off x="899592" y="1268761"/>
            <a:ext cx="7704856" cy="4611216"/>
          </a:xfrm>
        </p:spPr>
        <p:txBody>
          <a:bodyPr>
            <a:noAutofit/>
          </a:bodyPr>
          <a:lstStyle/>
          <a:p>
            <a:pPr marL="0" indent="0">
              <a:lnSpc>
                <a:spcPct val="150000"/>
              </a:lnSpc>
              <a:buFont typeface="Verdana" panose="020B0604030504040204" pitchFamily="34" charset="0"/>
              <a:buNone/>
              <a:defRPr/>
            </a:pPr>
            <a:r>
              <a:rPr lang="en-US" sz="1800" dirty="0"/>
              <a:t>• Is there a formal structure to this poem? Does it have a regular metrical pattern? Is there a rhyme scheme? Could someone sing this poem?</a:t>
            </a:r>
            <a:endParaRPr lang="en-GB" sz="1800" dirty="0"/>
          </a:p>
          <a:p>
            <a:pPr marL="0" indent="0">
              <a:lnSpc>
                <a:spcPct val="150000"/>
              </a:lnSpc>
              <a:buFont typeface="Verdana" panose="020B0604030504040204" pitchFamily="34" charset="0"/>
              <a:buNone/>
              <a:defRPr/>
            </a:pPr>
            <a:r>
              <a:rPr lang="en-US" sz="1800" dirty="0"/>
              <a:t>• Are there other ways in which this poem is patterned? What elements of repetition are there?</a:t>
            </a:r>
            <a:endParaRPr lang="en-GB" sz="1800" dirty="0"/>
          </a:p>
          <a:p>
            <a:pPr marL="0" indent="0">
              <a:lnSpc>
                <a:spcPct val="150000"/>
              </a:lnSpc>
              <a:buFont typeface="Verdana" panose="020B0604030504040204" pitchFamily="34" charset="0"/>
              <a:buNone/>
              <a:defRPr/>
            </a:pPr>
            <a:r>
              <a:rPr lang="en-US" sz="1800" dirty="0"/>
              <a:t>• Is this form associated with a particular type of poem, or particular period?</a:t>
            </a:r>
            <a:endParaRPr lang="en-GB" sz="1800" dirty="0"/>
          </a:p>
          <a:p>
            <a:pPr marL="0" indent="0">
              <a:lnSpc>
                <a:spcPct val="150000"/>
              </a:lnSpc>
              <a:buFont typeface="Verdana" panose="020B0604030504040204" pitchFamily="34" charset="0"/>
              <a:buNone/>
              <a:defRPr/>
            </a:pPr>
            <a:r>
              <a:rPr lang="en-US" sz="1800" dirty="0"/>
              <a:t>• What typographic conventions does the poem use, or not use? How does that contribute to the style or voice of the poem?</a:t>
            </a:r>
            <a:endParaRPr lang="en-GB" sz="1800" dirty="0"/>
          </a:p>
          <a:p>
            <a:pPr marL="0" indent="0">
              <a:lnSpc>
                <a:spcPct val="150000"/>
              </a:lnSpc>
              <a:buFont typeface="Verdana" panose="020B0604030504040204" pitchFamily="34" charset="0"/>
              <a:buNone/>
              <a:defRPr/>
            </a:pPr>
            <a:r>
              <a:rPr lang="en-US" sz="1800" dirty="0"/>
              <a:t>• Do any of these things help me in understanding what kind of poem this is?</a:t>
            </a:r>
            <a:endParaRPr lang="en-GB" sz="1800" dirty="0"/>
          </a:p>
          <a:p>
            <a:pPr marL="0" indent="0">
              <a:lnSpc>
                <a:spcPct val="150000"/>
              </a:lnSpc>
              <a:buFont typeface="Verdana" panose="020B0604030504040204" pitchFamily="34" charset="0"/>
              <a:buNone/>
              <a:defRPr/>
            </a:pPr>
            <a:r>
              <a:rPr lang="en-US" sz="1800" dirty="0"/>
              <a:t>• Does the form of the poem </a:t>
            </a:r>
            <a:r>
              <a:rPr lang="en-US" sz="1800" dirty="0" err="1"/>
              <a:t>emphasise</a:t>
            </a:r>
            <a:r>
              <a:rPr lang="en-US" sz="1800" dirty="0"/>
              <a:t> any aspect of its meaning?</a:t>
            </a:r>
            <a:endParaRPr lang="en-GB" sz="1800" dirty="0"/>
          </a:p>
        </p:txBody>
      </p:sp>
    </p:spTree>
    <p:extLst>
      <p:ext uri="{BB962C8B-B14F-4D97-AF65-F5344CB8AC3E}">
        <p14:creationId xmlns:p14="http://schemas.microsoft.com/office/powerpoint/2010/main" val="2562269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20688"/>
            <a:ext cx="8229600" cy="561975"/>
          </a:xfrm>
        </p:spPr>
        <p:txBody>
          <a:bodyPr>
            <a:normAutofit/>
          </a:bodyPr>
          <a:lstStyle/>
          <a:p>
            <a:pPr>
              <a:defRPr/>
            </a:pPr>
            <a:r>
              <a:rPr lang="en-US" sz="2000" b="1" cap="all" dirty="0"/>
              <a:t>imagery</a:t>
            </a:r>
            <a:r>
              <a:rPr lang="en-US" sz="2000" b="1" dirty="0"/>
              <a:t> • metaphor • representation</a:t>
            </a:r>
            <a:endParaRPr lang="en-GB" sz="2000" b="1" dirty="0"/>
          </a:p>
        </p:txBody>
      </p:sp>
      <p:sp>
        <p:nvSpPr>
          <p:cNvPr id="3" name="Content Placeholder 2"/>
          <p:cNvSpPr>
            <a:spLocks noGrp="1"/>
          </p:cNvSpPr>
          <p:nvPr>
            <p:ph idx="1"/>
          </p:nvPr>
        </p:nvSpPr>
        <p:spPr>
          <a:xfrm>
            <a:off x="899592" y="1556792"/>
            <a:ext cx="7772400" cy="4323184"/>
          </a:xfrm>
        </p:spPr>
        <p:txBody>
          <a:bodyPr>
            <a:normAutofit/>
          </a:bodyPr>
          <a:lstStyle/>
          <a:p>
            <a:pPr marL="0" indent="0">
              <a:lnSpc>
                <a:spcPct val="150000"/>
              </a:lnSpc>
              <a:buFont typeface="Verdana" panose="020B0604030504040204" pitchFamily="34" charset="0"/>
              <a:buNone/>
              <a:defRPr/>
            </a:pPr>
            <a:r>
              <a:rPr lang="en-US" dirty="0"/>
              <a:t>• </a:t>
            </a:r>
            <a:r>
              <a:rPr lang="en-US" sz="1800" dirty="0"/>
              <a:t>Which image first caught my attention? Which image is most central to what the poem has to say? Did any of the images surprise me?</a:t>
            </a:r>
            <a:endParaRPr lang="en-GB" sz="1800" dirty="0"/>
          </a:p>
          <a:p>
            <a:pPr marL="0" indent="0">
              <a:lnSpc>
                <a:spcPct val="150000"/>
              </a:lnSpc>
              <a:buFont typeface="Verdana" panose="020B0604030504040204" pitchFamily="34" charset="0"/>
              <a:buNone/>
              <a:defRPr/>
            </a:pPr>
            <a:r>
              <a:rPr lang="en-US" sz="1800" dirty="0"/>
              <a:t>• Are some of these images metaphorical? What things are being superimposed here? How does this add to my understanding? </a:t>
            </a:r>
            <a:endParaRPr lang="en-GB" sz="1800" dirty="0"/>
          </a:p>
          <a:p>
            <a:pPr marL="0" indent="0">
              <a:lnSpc>
                <a:spcPct val="150000"/>
              </a:lnSpc>
              <a:buFont typeface="Verdana" panose="020B0604030504040204" pitchFamily="34" charset="0"/>
              <a:buNone/>
              <a:defRPr/>
            </a:pPr>
            <a:r>
              <a:rPr lang="en-US" sz="1800" dirty="0"/>
              <a:t>• Do some of the images suggest strong positive or negative connotations? </a:t>
            </a:r>
            <a:endParaRPr lang="en-GB" sz="1800" dirty="0"/>
          </a:p>
          <a:p>
            <a:pPr marL="0" indent="0">
              <a:lnSpc>
                <a:spcPct val="150000"/>
              </a:lnSpc>
              <a:buFont typeface="Verdana" panose="020B0604030504040204" pitchFamily="34" charset="0"/>
              <a:buNone/>
              <a:defRPr/>
            </a:pPr>
            <a:r>
              <a:rPr lang="en-US" sz="1800" dirty="0"/>
              <a:t>• Do certain images connect with each other, to create a particular mood or attitude or impression?</a:t>
            </a:r>
            <a:endParaRPr lang="en-GB" sz="1800" dirty="0"/>
          </a:p>
          <a:p>
            <a:pPr marL="0" indent="0">
              <a:lnSpc>
                <a:spcPct val="150000"/>
              </a:lnSpc>
              <a:buFont typeface="Verdana" panose="020B0604030504040204" pitchFamily="34" charset="0"/>
              <a:buNone/>
              <a:defRPr/>
            </a:pPr>
            <a:r>
              <a:rPr lang="en-US" sz="1800" dirty="0"/>
              <a:t>• Are there contrasting images in the poem? How does these contribute to meaning? Does it relate to shifts in the narrative or argument?</a:t>
            </a:r>
            <a:endParaRPr lang="en-GB" sz="1800" dirty="0"/>
          </a:p>
        </p:txBody>
      </p:sp>
    </p:spTree>
    <p:extLst>
      <p:ext uri="{BB962C8B-B14F-4D97-AF65-F5344CB8AC3E}">
        <p14:creationId xmlns:p14="http://schemas.microsoft.com/office/powerpoint/2010/main" val="3289109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128792" cy="648071"/>
          </a:xfrm>
        </p:spPr>
        <p:txBody>
          <a:bodyPr>
            <a:normAutofit/>
          </a:bodyPr>
          <a:lstStyle/>
          <a:p>
            <a:pPr>
              <a:defRPr/>
            </a:pPr>
            <a:r>
              <a:rPr lang="en-US" sz="2000" b="1" cap="all" dirty="0"/>
              <a:t>narrative</a:t>
            </a:r>
            <a:r>
              <a:rPr lang="en-US" sz="2000" b="1" dirty="0"/>
              <a:t> • argument • viewpoint</a:t>
            </a:r>
            <a:r>
              <a:rPr lang="en-GB" sz="2000" b="1" dirty="0"/>
              <a:t> </a:t>
            </a:r>
            <a:endParaRPr lang="en-US" sz="2000" b="1" dirty="0"/>
          </a:p>
        </p:txBody>
      </p:sp>
      <p:sp>
        <p:nvSpPr>
          <p:cNvPr id="3" name="Content Placeholder 2"/>
          <p:cNvSpPr>
            <a:spLocks noGrp="1"/>
          </p:cNvSpPr>
          <p:nvPr>
            <p:ph idx="1"/>
          </p:nvPr>
        </p:nvSpPr>
        <p:spPr>
          <a:xfrm>
            <a:off x="899592" y="836712"/>
            <a:ext cx="8064896" cy="4824536"/>
          </a:xfrm>
        </p:spPr>
        <p:txBody>
          <a:bodyPr>
            <a:noAutofit/>
          </a:bodyPr>
          <a:lstStyle/>
          <a:p>
            <a:pPr marL="0" indent="0">
              <a:lnSpc>
                <a:spcPct val="150000"/>
              </a:lnSpc>
              <a:buFont typeface="Verdana" panose="020B0604030504040204" pitchFamily="34" charset="0"/>
              <a:buNone/>
              <a:defRPr/>
            </a:pPr>
            <a:r>
              <a:rPr lang="en-US" sz="1600" dirty="0"/>
              <a:t>• </a:t>
            </a:r>
            <a:r>
              <a:rPr lang="en-US" sz="1800" dirty="0"/>
              <a:t>Is the poem divided into sections? Do these correspond to shifts in the narrative or argument?</a:t>
            </a:r>
            <a:endParaRPr lang="en-GB" sz="1800" dirty="0"/>
          </a:p>
          <a:p>
            <a:pPr marL="0" indent="0">
              <a:lnSpc>
                <a:spcPct val="150000"/>
              </a:lnSpc>
              <a:buFont typeface="Verdana" panose="020B0604030504040204" pitchFamily="34" charset="0"/>
              <a:buNone/>
              <a:defRPr/>
            </a:pPr>
            <a:r>
              <a:rPr lang="en-US" sz="1800" dirty="0"/>
              <a:t>• What tenses are used here? Is there a dominant tense, or a mixture? What does this tell me about the poem?</a:t>
            </a:r>
            <a:endParaRPr lang="en-GB" sz="1800" dirty="0"/>
          </a:p>
          <a:p>
            <a:pPr marL="0" indent="0">
              <a:lnSpc>
                <a:spcPct val="150000"/>
              </a:lnSpc>
              <a:buFont typeface="Verdana" panose="020B0604030504040204" pitchFamily="34" charset="0"/>
              <a:buNone/>
              <a:defRPr/>
            </a:pPr>
            <a:r>
              <a:rPr lang="en-US" sz="1800" dirty="0"/>
              <a:t>• Which pronouns are used? Is this broadly a first, second, third person text? A mixture?</a:t>
            </a:r>
            <a:endParaRPr lang="en-GB" sz="1800" dirty="0"/>
          </a:p>
          <a:p>
            <a:pPr marL="0" indent="0">
              <a:lnSpc>
                <a:spcPct val="150000"/>
              </a:lnSpc>
              <a:buFont typeface="Verdana" panose="020B0604030504040204" pitchFamily="34" charset="0"/>
              <a:buNone/>
              <a:defRPr/>
            </a:pPr>
            <a:r>
              <a:rPr lang="en-US" sz="1800" dirty="0"/>
              <a:t>• From what viewpoint is the story told? Where would the camera be if the poem were filmed?  </a:t>
            </a:r>
            <a:r>
              <a:rPr lang="en-US" sz="1800" dirty="0" smtClean="0"/>
              <a:t>  Does </a:t>
            </a:r>
            <a:r>
              <a:rPr lang="en-US" sz="1800" dirty="0"/>
              <a:t>the viewpoint change?</a:t>
            </a:r>
            <a:endParaRPr lang="en-GB" sz="1800" dirty="0"/>
          </a:p>
          <a:p>
            <a:pPr marL="0" indent="0">
              <a:lnSpc>
                <a:spcPct val="150000"/>
              </a:lnSpc>
              <a:buFont typeface="Verdana" panose="020B0604030504040204" pitchFamily="34" charset="0"/>
              <a:buNone/>
              <a:defRPr/>
            </a:pPr>
            <a:r>
              <a:rPr lang="en-US" sz="1800" dirty="0"/>
              <a:t>• Is it clear what kind of sequence this is - narration, argument, description?</a:t>
            </a:r>
            <a:endParaRPr lang="en-GB" sz="1800" dirty="0"/>
          </a:p>
          <a:p>
            <a:pPr marL="0" indent="0">
              <a:lnSpc>
                <a:spcPct val="150000"/>
              </a:lnSpc>
              <a:buFont typeface="Verdana" panose="020B0604030504040204" pitchFamily="34" charset="0"/>
              <a:buNone/>
              <a:defRPr/>
            </a:pPr>
            <a:r>
              <a:rPr lang="en-US" sz="1800" dirty="0"/>
              <a:t>• Which are the key connectives? What do they tell me about the way the poem develops?</a:t>
            </a:r>
            <a:endParaRPr lang="en-GB" sz="1800" dirty="0"/>
          </a:p>
          <a:p>
            <a:pPr marL="0" indent="0">
              <a:lnSpc>
                <a:spcPct val="150000"/>
              </a:lnSpc>
              <a:buFont typeface="Verdana" panose="020B0604030504040204" pitchFamily="34" charset="0"/>
              <a:buNone/>
              <a:defRPr/>
            </a:pPr>
            <a:r>
              <a:rPr lang="en-US" sz="1800" dirty="0"/>
              <a:t>• What questions does the poet ask? What questions are left for the reader to ask? </a:t>
            </a:r>
            <a:endParaRPr lang="en-GB" sz="1800" dirty="0"/>
          </a:p>
          <a:p>
            <a:pPr>
              <a:defRPr/>
            </a:pPr>
            <a:endParaRPr lang="en-US" sz="1800" dirty="0"/>
          </a:p>
        </p:txBody>
      </p:sp>
    </p:spTree>
    <p:extLst>
      <p:ext uri="{BB962C8B-B14F-4D97-AF65-F5344CB8AC3E}">
        <p14:creationId xmlns:p14="http://schemas.microsoft.com/office/powerpoint/2010/main" val="2729738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1115616" y="764704"/>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Activity 1</a:t>
            </a:r>
          </a:p>
        </p:txBody>
      </p:sp>
      <p:sp>
        <p:nvSpPr>
          <p:cNvPr id="3" name="Content Placeholder 2"/>
          <p:cNvSpPr>
            <a:spLocks noGrp="1"/>
          </p:cNvSpPr>
          <p:nvPr>
            <p:ph idx="1"/>
          </p:nvPr>
        </p:nvSpPr>
        <p:spPr>
          <a:xfrm>
            <a:off x="1043608" y="1548071"/>
            <a:ext cx="7128792" cy="4578092"/>
          </a:xfrm>
        </p:spPr>
        <p:txBody>
          <a:bodyPr/>
          <a:lstStyle/>
          <a:p>
            <a:pPr>
              <a:defRPr/>
            </a:pPr>
            <a:r>
              <a:rPr lang="en-GB" sz="2000" dirty="0"/>
              <a:t>Split into 2-4 groups</a:t>
            </a:r>
          </a:p>
          <a:p>
            <a:pPr>
              <a:defRPr/>
            </a:pPr>
            <a:endParaRPr lang="en-GB" sz="2000" dirty="0"/>
          </a:p>
          <a:p>
            <a:pPr marL="285750" indent="-285750">
              <a:buFont typeface="Arial" panose="020B0604020202020204" pitchFamily="34" charset="0"/>
              <a:buChar char="•"/>
              <a:defRPr/>
            </a:pPr>
            <a:r>
              <a:rPr lang="en-GB" sz="2000" dirty="0"/>
              <a:t>Take out the two ‘unseen’ poems from your pack</a:t>
            </a:r>
          </a:p>
          <a:p>
            <a:pPr>
              <a:defRPr/>
            </a:pPr>
            <a:endParaRPr lang="en-GB" sz="2000" dirty="0"/>
          </a:p>
          <a:p>
            <a:pPr marL="285750" indent="-285750">
              <a:buFont typeface="Arial" panose="020B0604020202020204" pitchFamily="34" charset="0"/>
              <a:buChar char="•"/>
              <a:defRPr/>
            </a:pPr>
            <a:r>
              <a:rPr lang="en-GB" sz="2000" dirty="0"/>
              <a:t>Analyse and compare the two poems using one or more of the methods and questions from the ‘How a poem is written’ handout in your pack</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Write some brief notes on the poems and how well the questions worked when working through the poems</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Feedback and discuss with the rest of the group</a:t>
            </a:r>
          </a:p>
          <a:p>
            <a:pPr>
              <a:defRPr/>
            </a:pPr>
            <a:endParaRPr lang="en-GB" dirty="0"/>
          </a:p>
          <a:p>
            <a:pPr marL="0" indent="0">
              <a:buFont typeface="Verdana" panose="020B0604030504040204" pitchFamily="34" charset="0"/>
              <a:buNone/>
              <a:defRPr/>
            </a:pPr>
            <a:endParaRPr lang="en-GB" dirty="0"/>
          </a:p>
          <a:p>
            <a:pPr>
              <a:defRPr/>
            </a:pPr>
            <a:endParaRPr lang="en-GB" dirty="0"/>
          </a:p>
          <a:p>
            <a:pPr>
              <a:defRPr/>
            </a:pPr>
            <a:endParaRPr lang="en-GB" dirty="0"/>
          </a:p>
        </p:txBody>
      </p:sp>
    </p:spTree>
    <p:extLst>
      <p:ext uri="{BB962C8B-B14F-4D97-AF65-F5344CB8AC3E}">
        <p14:creationId xmlns:p14="http://schemas.microsoft.com/office/powerpoint/2010/main" val="3553925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bwMode="auto">
          <a:xfrm>
            <a:off x="684213" y="494188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Comparison in GCSE English Language</a:t>
            </a:r>
          </a:p>
        </p:txBody>
      </p:sp>
    </p:spTree>
    <p:extLst>
      <p:ext uri="{BB962C8B-B14F-4D97-AF65-F5344CB8AC3E}">
        <p14:creationId xmlns:p14="http://schemas.microsoft.com/office/powerpoint/2010/main" val="3562353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bwMode="auto">
          <a:xfrm>
            <a:off x="1117692" y="439976"/>
            <a:ext cx="7128792" cy="10443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400" b="1" dirty="0" smtClean="0"/>
              <a:t>Comparing ideas and perspectives</a:t>
            </a:r>
          </a:p>
        </p:txBody>
      </p:sp>
      <p:sp>
        <p:nvSpPr>
          <p:cNvPr id="30723" name="Content Placeholder 2"/>
          <p:cNvSpPr>
            <a:spLocks noGrp="1"/>
          </p:cNvSpPr>
          <p:nvPr>
            <p:ph idx="1"/>
          </p:nvPr>
        </p:nvSpPr>
        <p:spPr bwMode="auto">
          <a:xfrm>
            <a:off x="457200" y="1268413"/>
            <a:ext cx="8229600" cy="4857750"/>
          </a:xfrm>
          <a:extLst/>
        </p:spPr>
        <p:txBody>
          <a:bodyPr vert="horz" wrap="square" lIns="91440" tIns="45720" rIns="91440" bIns="45720" numCol="1" anchor="t" anchorCtr="0" compatLnSpc="1">
            <a:prstTxWarp prst="textNoShape">
              <a:avLst/>
            </a:prstTxWarp>
          </a:bodyPr>
          <a:lstStyle/>
          <a:p>
            <a:pPr lvl="2" algn="ctr">
              <a:buFont typeface="Verdana" panose="020B0604030504040204" pitchFamily="34" charset="0"/>
              <a:buNone/>
              <a:defRPr/>
            </a:pPr>
            <a:endParaRPr lang="en-GB" sz="2400" b="1" dirty="0">
              <a:ea typeface="+mn-ea"/>
            </a:endParaRPr>
          </a:p>
          <a:p>
            <a:pPr lvl="2" algn="ctr">
              <a:buFont typeface="Verdana" panose="020B0604030504040204" pitchFamily="34" charset="0"/>
              <a:buNone/>
              <a:defRPr/>
            </a:pPr>
            <a:endParaRPr lang="en-GB" sz="2400" b="1" dirty="0">
              <a:ea typeface="+mn-ea"/>
            </a:endParaRPr>
          </a:p>
          <a:p>
            <a:pPr lvl="2" algn="ctr">
              <a:buFont typeface="Verdana" panose="020B0604030504040204" pitchFamily="34" charset="0"/>
              <a:buNone/>
              <a:defRPr/>
            </a:pPr>
            <a:endParaRPr lang="en-GB" sz="2400" b="1" dirty="0">
              <a:ea typeface="+mn-ea"/>
            </a:endParaRPr>
          </a:p>
          <a:p>
            <a:pPr lvl="2" algn="ctr">
              <a:buFont typeface="Verdana" panose="020B0604030504040204" pitchFamily="34" charset="0"/>
              <a:buNone/>
              <a:defRPr/>
            </a:pPr>
            <a:endParaRPr lang="en-GB" sz="2400" b="1" dirty="0">
              <a:ea typeface="+mn-ea"/>
            </a:endParaRPr>
          </a:p>
          <a:p>
            <a:pPr lvl="2" algn="ctr">
              <a:buFont typeface="Verdana" panose="020B0604030504040204" pitchFamily="34" charset="0"/>
              <a:buNone/>
              <a:defRPr/>
            </a:pPr>
            <a:r>
              <a:rPr lang="en-GB" sz="2400" b="1" dirty="0"/>
              <a:t>Compare </a:t>
            </a:r>
            <a:r>
              <a:rPr lang="en-GB" sz="2400" b="1" dirty="0" smtClean="0"/>
              <a:t>writers’ </a:t>
            </a:r>
            <a:r>
              <a:rPr lang="en-GB" sz="2400" b="1" dirty="0"/>
              <a:t>ideas and perspectives, as well how these are conveyed, across two or more texts</a:t>
            </a:r>
            <a:endParaRPr lang="en-GB" altLang="en-US" sz="2400" dirty="0">
              <a:ea typeface="+mn-ea"/>
            </a:endParaRPr>
          </a:p>
          <a:p>
            <a:pPr lvl="2">
              <a:buFont typeface="Verdana" panose="020B0604030504040204" pitchFamily="34" charset="0"/>
              <a:buNone/>
              <a:defRPr/>
            </a:pPr>
            <a:endParaRPr lang="en-GB" altLang="en-US" sz="2400" dirty="0"/>
          </a:p>
          <a:p>
            <a:pPr eaLnBrk="1" hangingPunct="1">
              <a:buFont typeface="Verdana" panose="020B0604030504040204" pitchFamily="34" charset="0"/>
              <a:buNone/>
              <a:defRPr/>
            </a:pPr>
            <a:endParaRPr lang="en-GB" altLang="en-US" dirty="0"/>
          </a:p>
          <a:p>
            <a:pPr eaLnBrk="1" hangingPunct="1">
              <a:buFont typeface="Verdana" panose="020B0604030504040204" pitchFamily="34" charset="0"/>
              <a:buNone/>
              <a:defRPr/>
            </a:pPr>
            <a:endParaRPr lang="en-GB" altLang="en-US" dirty="0"/>
          </a:p>
        </p:txBody>
      </p:sp>
      <p:sp>
        <p:nvSpPr>
          <p:cNvPr id="4" name="Text Placeholder 6"/>
          <p:cNvSpPr txBox="1">
            <a:spLocks/>
          </p:cNvSpPr>
          <p:nvPr/>
        </p:nvSpPr>
        <p:spPr>
          <a:xfrm>
            <a:off x="402549" y="1628776"/>
            <a:ext cx="2447925" cy="719137"/>
          </a:xfrm>
          <a:prstGeom prst="rect">
            <a:avLst/>
          </a:prstGeom>
          <a:solidFill>
            <a:schemeClr val="accent1">
              <a:lumMod val="20000"/>
              <a:lumOff val="80000"/>
            </a:schemeClr>
          </a:solidFill>
        </p:spPr>
        <p:txBody>
          <a:bodyPr/>
          <a:lstStyle/>
          <a:p>
            <a:pPr marL="342900" indent="-342900" algn="ctr" defTabSz="857250">
              <a:lnSpc>
                <a:spcPct val="120000"/>
              </a:lnSpc>
              <a:buSzPct val="80000"/>
              <a:buFont typeface="Verdana" pitchFamily="34" charset="0"/>
              <a:buNone/>
              <a:defRPr/>
            </a:pPr>
            <a:r>
              <a:rPr lang="en-GB" sz="2000" b="1" kern="0" dirty="0">
                <a:latin typeface="+mn-lt"/>
                <a:cs typeface="+mn-cs"/>
              </a:rPr>
              <a:t>Command</a:t>
            </a:r>
          </a:p>
        </p:txBody>
      </p:sp>
      <p:cxnSp>
        <p:nvCxnSpPr>
          <p:cNvPr id="56325" name="Straight Arrow Connector 5"/>
          <p:cNvCxnSpPr>
            <a:cxnSpLocks noChangeShapeType="1"/>
          </p:cNvCxnSpPr>
          <p:nvPr/>
        </p:nvCxnSpPr>
        <p:spPr bwMode="auto">
          <a:xfrm>
            <a:off x="1908175" y="3068638"/>
            <a:ext cx="0" cy="73025"/>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sp>
        <p:nvSpPr>
          <p:cNvPr id="8" name="Text Placeholder 6"/>
          <p:cNvSpPr txBox="1">
            <a:spLocks/>
          </p:cNvSpPr>
          <p:nvPr/>
        </p:nvSpPr>
        <p:spPr>
          <a:xfrm>
            <a:off x="1116013" y="4581525"/>
            <a:ext cx="2376487" cy="863600"/>
          </a:xfrm>
          <a:prstGeom prst="rect">
            <a:avLst/>
          </a:prstGeom>
          <a:solidFill>
            <a:schemeClr val="accent1">
              <a:lumMod val="20000"/>
              <a:lumOff val="80000"/>
            </a:schemeClr>
          </a:solidFill>
        </p:spPr>
        <p:txBody>
          <a:bodyPr/>
          <a:lstStyle/>
          <a:p>
            <a:pPr marL="342900" indent="-342900" defTabSz="857250">
              <a:lnSpc>
                <a:spcPct val="120000"/>
              </a:lnSpc>
              <a:buSzPct val="80000"/>
              <a:buFont typeface="Verdana" pitchFamily="34" charset="0"/>
              <a:buNone/>
              <a:defRPr/>
            </a:pPr>
            <a:r>
              <a:rPr lang="en-GB" sz="2000" b="1" kern="0" dirty="0">
                <a:latin typeface="+mn-lt"/>
                <a:cs typeface="+mn-cs"/>
              </a:rPr>
              <a:t>Language and structure</a:t>
            </a:r>
          </a:p>
        </p:txBody>
      </p:sp>
      <p:sp>
        <p:nvSpPr>
          <p:cNvPr id="9" name="Text Placeholder 6"/>
          <p:cNvSpPr txBox="1">
            <a:spLocks/>
          </p:cNvSpPr>
          <p:nvPr/>
        </p:nvSpPr>
        <p:spPr>
          <a:xfrm>
            <a:off x="5795963" y="4724400"/>
            <a:ext cx="2025650" cy="649288"/>
          </a:xfrm>
          <a:prstGeom prst="rect">
            <a:avLst/>
          </a:prstGeom>
          <a:solidFill>
            <a:schemeClr val="accent1">
              <a:lumMod val="20000"/>
              <a:lumOff val="80000"/>
            </a:schemeClr>
          </a:solidFill>
        </p:spPr>
        <p:txBody>
          <a:bodyPr/>
          <a:lstStyle/>
          <a:p>
            <a:pPr marL="342900" indent="-342900" algn="ctr" defTabSz="857250">
              <a:lnSpc>
                <a:spcPct val="120000"/>
              </a:lnSpc>
              <a:buSzPct val="80000"/>
              <a:buFont typeface="Verdana" pitchFamily="34" charset="0"/>
              <a:buNone/>
              <a:defRPr/>
            </a:pPr>
            <a:r>
              <a:rPr lang="en-GB" sz="2000" b="1" kern="0" dirty="0">
                <a:latin typeface="+mn-lt"/>
                <a:cs typeface="+mn-cs"/>
              </a:rPr>
              <a:t>Evidence</a:t>
            </a:r>
          </a:p>
        </p:txBody>
      </p:sp>
      <p:cxnSp>
        <p:nvCxnSpPr>
          <p:cNvPr id="56328" name="Straight Arrow Connector 10"/>
          <p:cNvCxnSpPr>
            <a:cxnSpLocks noChangeShapeType="1"/>
            <a:stCxn id="4" idx="2"/>
          </p:cNvCxnSpPr>
          <p:nvPr/>
        </p:nvCxnSpPr>
        <p:spPr bwMode="auto">
          <a:xfrm flipH="1">
            <a:off x="1626511" y="2347913"/>
            <a:ext cx="1" cy="505023"/>
          </a:xfrm>
          <a:prstGeom prst="straightConnector1">
            <a:avLst/>
          </a:prstGeom>
          <a:noFill/>
          <a:ln w="25400">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56329" name="Straight Arrow Connector 11"/>
          <p:cNvCxnSpPr>
            <a:cxnSpLocks noChangeShapeType="1"/>
          </p:cNvCxnSpPr>
          <p:nvPr/>
        </p:nvCxnSpPr>
        <p:spPr bwMode="auto">
          <a:xfrm flipV="1">
            <a:off x="2699792" y="3573016"/>
            <a:ext cx="1584176" cy="1008509"/>
          </a:xfrm>
          <a:prstGeom prst="straightConnector1">
            <a:avLst/>
          </a:prstGeom>
          <a:noFill/>
          <a:ln w="25400">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56330" name="Straight Arrow Connector 14"/>
          <p:cNvCxnSpPr>
            <a:cxnSpLocks noChangeShapeType="1"/>
          </p:cNvCxnSpPr>
          <p:nvPr/>
        </p:nvCxnSpPr>
        <p:spPr bwMode="auto">
          <a:xfrm flipV="1">
            <a:off x="7740352" y="3142234"/>
            <a:ext cx="506132" cy="1654918"/>
          </a:xfrm>
          <a:prstGeom prst="straightConnector1">
            <a:avLst/>
          </a:prstGeom>
          <a:noFill/>
          <a:ln w="25400">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56331" name="Straight Connector 16"/>
          <p:cNvCxnSpPr>
            <a:cxnSpLocks noChangeShapeType="1"/>
          </p:cNvCxnSpPr>
          <p:nvPr/>
        </p:nvCxnSpPr>
        <p:spPr bwMode="auto">
          <a:xfrm>
            <a:off x="2124075" y="3068638"/>
            <a:ext cx="3603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Tree>
    <p:extLst>
      <p:ext uri="{BB962C8B-B14F-4D97-AF65-F5344CB8AC3E}">
        <p14:creationId xmlns:p14="http://schemas.microsoft.com/office/powerpoint/2010/main" val="3413317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bwMode="auto">
          <a:xfrm>
            <a:off x="1115616" y="548680"/>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400" b="1" dirty="0" smtClean="0"/>
              <a:t>Summary:</a:t>
            </a:r>
            <a:r>
              <a:rPr lang="en-GB" altLang="en-US" sz="3200" dirty="0" smtClean="0"/>
              <a:t/>
            </a:r>
            <a:br>
              <a:rPr lang="en-GB" altLang="en-US" sz="3200" dirty="0" smtClean="0"/>
            </a:br>
            <a:r>
              <a:rPr lang="en-GB" altLang="en-US" sz="3200" dirty="0" smtClean="0"/>
              <a:t/>
            </a:r>
            <a:br>
              <a:rPr lang="en-GB" altLang="en-US" sz="3200" dirty="0" smtClean="0"/>
            </a:br>
            <a:r>
              <a:rPr lang="en-GB" altLang="en-US" sz="2000" b="1" dirty="0" smtClean="0"/>
              <a:t>Assessment of AO3</a:t>
            </a:r>
          </a:p>
        </p:txBody>
      </p:sp>
      <p:sp>
        <p:nvSpPr>
          <p:cNvPr id="58371" name="Content Placeholder 3"/>
          <p:cNvSpPr>
            <a:spLocks noGrp="1"/>
          </p:cNvSpPr>
          <p:nvPr>
            <p:ph idx="1"/>
          </p:nvPr>
        </p:nvSpPr>
        <p:spPr bwMode="auto">
          <a:xfrm>
            <a:off x="1043608" y="2204864"/>
            <a:ext cx="7344816" cy="44211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defRPr/>
            </a:pPr>
            <a:r>
              <a:rPr lang="en-GB" altLang="en-US" sz="2000" dirty="0" smtClean="0"/>
              <a:t>There is only one question to assess AO3 in GCSE English Language – Section A Question 7b</a:t>
            </a:r>
          </a:p>
          <a:p>
            <a:pPr marL="285750" indent="-285750">
              <a:buFont typeface="Arial" panose="020B0604020202020204" pitchFamily="34" charset="0"/>
              <a:buChar char="•"/>
              <a:defRPr/>
            </a:pPr>
            <a:endParaRPr lang="en-GB" altLang="en-US" sz="2000" dirty="0" smtClean="0"/>
          </a:p>
          <a:p>
            <a:pPr marL="285750" indent="-285750">
              <a:buFont typeface="Arial" panose="020B0604020202020204" pitchFamily="34" charset="0"/>
              <a:buChar char="•"/>
              <a:defRPr/>
            </a:pPr>
            <a:r>
              <a:rPr lang="en-GB" altLang="en-US" sz="2000" dirty="0" smtClean="0"/>
              <a:t>14 marks are available over five bands</a:t>
            </a:r>
          </a:p>
          <a:p>
            <a:pPr marL="285750" indent="-285750">
              <a:buFont typeface="Arial" panose="020B0604020202020204" pitchFamily="34" charset="0"/>
              <a:buChar char="•"/>
              <a:defRPr/>
            </a:pPr>
            <a:endParaRPr lang="en-GB" altLang="en-US" sz="2000" dirty="0" smtClean="0"/>
          </a:p>
          <a:p>
            <a:pPr marL="285750" indent="-285750">
              <a:buFont typeface="Arial" panose="020B0604020202020204" pitchFamily="34" charset="0"/>
              <a:buChar char="•"/>
              <a:defRPr/>
            </a:pPr>
            <a:r>
              <a:rPr lang="en-US" altLang="en-US" sz="2000" dirty="0" smtClean="0"/>
              <a:t>Paper 2 timings </a:t>
            </a:r>
            <a:r>
              <a:rPr lang="en-US" altLang="en-US" sz="2000" b="1" dirty="0" smtClean="0"/>
              <a:t>as a very rough guide </a:t>
            </a:r>
            <a:r>
              <a:rPr lang="en-US" altLang="en-US" sz="2000" dirty="0" smtClean="0"/>
              <a:t>are 15-20 minutes reading time, then 50-55 minutes on the questions – this means around 14 minutes on this question</a:t>
            </a:r>
          </a:p>
          <a:p>
            <a:pPr>
              <a:defRPr/>
            </a:pPr>
            <a:endParaRPr lang="en-GB" altLang="en-US" sz="2000" dirty="0" smtClean="0"/>
          </a:p>
          <a:p>
            <a:pPr>
              <a:buFont typeface="Verdana" panose="020B0604030504040204" pitchFamily="34" charset="0"/>
              <a:buNone/>
              <a:defRPr/>
            </a:pPr>
            <a:endParaRPr lang="en-GB" altLang="en-US" dirty="0" smtClean="0"/>
          </a:p>
        </p:txBody>
      </p:sp>
    </p:spTree>
    <p:extLst>
      <p:ext uri="{BB962C8B-B14F-4D97-AF65-F5344CB8AC3E}">
        <p14:creationId xmlns:p14="http://schemas.microsoft.com/office/powerpoint/2010/main" val="1401782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bwMode="auto">
          <a:xfrm>
            <a:off x="899592" y="332656"/>
            <a:ext cx="6851104"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400" b="1" dirty="0" smtClean="0"/>
              <a:t>7a versus 7b</a:t>
            </a:r>
          </a:p>
        </p:txBody>
      </p:sp>
      <p:sp>
        <p:nvSpPr>
          <p:cNvPr id="7" name="Text Placeholder 6"/>
          <p:cNvSpPr>
            <a:spLocks noGrp="1"/>
          </p:cNvSpPr>
          <p:nvPr>
            <p:ph type="body" sz="half" idx="1"/>
          </p:nvPr>
        </p:nvSpPr>
        <p:spPr>
          <a:xfrm>
            <a:off x="457200" y="1600200"/>
            <a:ext cx="4186238" cy="4525963"/>
          </a:xfrm>
        </p:spPr>
        <p:txBody>
          <a:bodyPr/>
          <a:lstStyle/>
          <a:p>
            <a:pPr>
              <a:defRPr/>
            </a:pPr>
            <a:r>
              <a:rPr lang="en-GB" sz="2000" dirty="0"/>
              <a:t>7a asks students to </a:t>
            </a:r>
            <a:r>
              <a:rPr lang="en-GB" sz="2000" b="1" dirty="0"/>
              <a:t>synthesise</a:t>
            </a:r>
            <a:r>
              <a:rPr lang="en-GB" sz="2000" dirty="0"/>
              <a:t> material from the two </a:t>
            </a:r>
            <a:r>
              <a:rPr lang="en-GB" sz="2000" dirty="0" smtClean="0"/>
              <a:t>texts (AO1):</a:t>
            </a:r>
            <a:endParaRPr lang="en-GB" sz="2000" dirty="0"/>
          </a:p>
          <a:p>
            <a:pPr>
              <a:defRPr/>
            </a:pPr>
            <a:endParaRPr lang="en-GB" sz="2000" dirty="0"/>
          </a:p>
          <a:p>
            <a:pPr marL="457200" indent="-457200">
              <a:buFont typeface="+mj-lt"/>
              <a:buAutoNum type="arabicPeriod"/>
              <a:defRPr/>
            </a:pPr>
            <a:r>
              <a:rPr lang="en-GB" sz="2000" dirty="0"/>
              <a:t>the question will always ask for points of </a:t>
            </a:r>
            <a:r>
              <a:rPr lang="en-GB" sz="2000" b="1" dirty="0"/>
              <a:t>similarity</a:t>
            </a:r>
            <a:r>
              <a:rPr lang="en-GB" sz="2000" dirty="0"/>
              <a:t> between concrete ideas, such as people or places</a:t>
            </a:r>
          </a:p>
        </p:txBody>
      </p:sp>
      <p:sp>
        <p:nvSpPr>
          <p:cNvPr id="5" name="Content Placeholder 4"/>
          <p:cNvSpPr>
            <a:spLocks noGrp="1"/>
          </p:cNvSpPr>
          <p:nvPr>
            <p:ph sz="half" idx="2"/>
          </p:nvPr>
        </p:nvSpPr>
        <p:spPr>
          <a:xfrm>
            <a:off x="4716463" y="1600200"/>
            <a:ext cx="3970337" cy="4525963"/>
          </a:xfrm>
        </p:spPr>
        <p:txBody>
          <a:bodyPr/>
          <a:lstStyle/>
          <a:p>
            <a:pPr>
              <a:defRPr/>
            </a:pPr>
            <a:r>
              <a:rPr lang="en-GB" sz="2000" dirty="0"/>
              <a:t>7b asks students to </a:t>
            </a:r>
            <a:r>
              <a:rPr lang="en-GB" sz="2000" b="1" dirty="0"/>
              <a:t>compare</a:t>
            </a:r>
            <a:r>
              <a:rPr lang="en-GB" sz="2000" dirty="0"/>
              <a:t> material from the two </a:t>
            </a:r>
            <a:r>
              <a:rPr lang="en-GB" sz="2000" dirty="0" smtClean="0"/>
              <a:t>texts (AO3):</a:t>
            </a:r>
            <a:endParaRPr lang="en-GB" sz="2000" dirty="0"/>
          </a:p>
          <a:p>
            <a:pPr>
              <a:defRPr/>
            </a:pPr>
            <a:endParaRPr lang="en-GB" sz="2000" dirty="0"/>
          </a:p>
          <a:p>
            <a:pPr marL="457200" indent="-457200">
              <a:buFont typeface="+mj-lt"/>
              <a:buAutoNum type="arabicPeriod"/>
              <a:defRPr/>
            </a:pPr>
            <a:r>
              <a:rPr lang="en-GB" sz="2000" dirty="0"/>
              <a:t>the question is always about presentation of ideas and perspectives in the texts – which could be </a:t>
            </a:r>
            <a:r>
              <a:rPr lang="en-GB" sz="2000" b="1" dirty="0"/>
              <a:t>similarities and differences</a:t>
            </a:r>
          </a:p>
        </p:txBody>
      </p:sp>
    </p:spTree>
    <p:extLst>
      <p:ext uri="{BB962C8B-B14F-4D97-AF65-F5344CB8AC3E}">
        <p14:creationId xmlns:p14="http://schemas.microsoft.com/office/powerpoint/2010/main" val="42772799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bwMode="auto">
          <a:xfrm>
            <a:off x="1187624" y="548680"/>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How many comparisons?</a:t>
            </a:r>
          </a:p>
        </p:txBody>
      </p:sp>
      <p:sp>
        <p:nvSpPr>
          <p:cNvPr id="23555" name="Content Placeholder 3"/>
          <p:cNvSpPr>
            <a:spLocks noGrp="1"/>
          </p:cNvSpPr>
          <p:nvPr>
            <p:ph idx="1"/>
          </p:nvPr>
        </p:nvSpPr>
        <p:spPr bwMode="auto">
          <a:xfrm>
            <a:off x="1115616" y="1700808"/>
            <a:ext cx="7499176" cy="4784725"/>
          </a:xfrm>
          <a:ln>
            <a:miter lim="800000"/>
            <a:headEnd/>
            <a:tailEnd/>
          </a:ln>
        </p:spPr>
        <p:txBody>
          <a:bodyPr vert="horz" wrap="square" lIns="91440" tIns="45720" rIns="91440" bIns="45720" numCol="1" anchor="t" anchorCtr="0" compatLnSpc="1">
            <a:prstTxWarp prst="textNoShape">
              <a:avLst/>
            </a:prstTxWarp>
          </a:bodyPr>
          <a:lstStyle/>
          <a:p>
            <a:pPr>
              <a:buFont typeface="Verdana" panose="020B0604030504040204" pitchFamily="34" charset="0"/>
              <a:buNone/>
              <a:defRPr/>
            </a:pPr>
            <a:r>
              <a:rPr lang="en-GB" sz="2000" dirty="0" smtClean="0"/>
              <a:t>There </a:t>
            </a:r>
            <a:r>
              <a:rPr lang="en-GB" sz="2000" dirty="0"/>
              <a:t>is no set number, however the mark scheme demonstrates the range required at different levels:</a:t>
            </a:r>
          </a:p>
          <a:p>
            <a:pPr>
              <a:buFont typeface="Verdana" panose="020B0604030504040204" pitchFamily="34" charset="0"/>
              <a:buNone/>
              <a:defRPr/>
            </a:pPr>
            <a:endParaRPr lang="en-GB" sz="2000" dirty="0" smtClean="0"/>
          </a:p>
          <a:p>
            <a:pPr>
              <a:buFont typeface="Verdana" panose="020B0604030504040204" pitchFamily="34" charset="0"/>
              <a:buNone/>
              <a:defRPr/>
            </a:pPr>
            <a:endParaRPr lang="en-GB" sz="2000" dirty="0"/>
          </a:p>
          <a:p>
            <a:pPr marL="457200" indent="-457200">
              <a:buFont typeface="+mj-lt"/>
              <a:buAutoNum type="arabicPeriod"/>
              <a:defRPr/>
            </a:pPr>
            <a:r>
              <a:rPr lang="en-GB" sz="2000" dirty="0"/>
              <a:t>None</a:t>
            </a:r>
          </a:p>
          <a:p>
            <a:pPr marL="457200" indent="-457200">
              <a:buFont typeface="+mj-lt"/>
              <a:buAutoNum type="arabicPeriod"/>
              <a:defRPr/>
            </a:pPr>
            <a:r>
              <a:rPr lang="en-GB" sz="2000" dirty="0"/>
              <a:t>Obvious</a:t>
            </a:r>
          </a:p>
          <a:p>
            <a:pPr marL="457200" indent="-457200">
              <a:buFont typeface="+mj-lt"/>
              <a:buAutoNum type="arabicPeriod"/>
              <a:defRPr/>
            </a:pPr>
            <a:r>
              <a:rPr lang="en-GB" sz="2000" dirty="0"/>
              <a:t>Range</a:t>
            </a:r>
          </a:p>
          <a:p>
            <a:pPr marL="457200" indent="-457200">
              <a:buFont typeface="+mj-lt"/>
              <a:buAutoNum type="arabicPeriod"/>
              <a:defRPr/>
            </a:pPr>
            <a:r>
              <a:rPr lang="en-GB" sz="2000" dirty="0"/>
              <a:t>Wide range</a:t>
            </a:r>
          </a:p>
          <a:p>
            <a:pPr marL="457200" indent="-457200">
              <a:buFont typeface="+mj-lt"/>
              <a:buAutoNum type="arabicPeriod"/>
              <a:defRPr/>
            </a:pPr>
            <a:r>
              <a:rPr lang="en-GB" sz="2000" dirty="0"/>
              <a:t>Varied and comprehensive</a:t>
            </a:r>
          </a:p>
          <a:p>
            <a:pPr>
              <a:buFont typeface="Verdana" panose="020B0604030504040204" pitchFamily="34" charset="0"/>
              <a:buNone/>
              <a:defRPr/>
            </a:pPr>
            <a:endParaRPr lang="en-GB" sz="2400" dirty="0"/>
          </a:p>
        </p:txBody>
      </p:sp>
    </p:spTree>
    <p:extLst>
      <p:ext uri="{BB962C8B-B14F-4D97-AF65-F5344CB8AC3E}">
        <p14:creationId xmlns:p14="http://schemas.microsoft.com/office/powerpoint/2010/main" val="3537973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bwMode="auto">
          <a:xfrm>
            <a:off x="1115616" y="661988"/>
            <a:ext cx="8028384" cy="927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400" b="1" dirty="0" smtClean="0"/>
              <a:t>Ideas and perspectives</a:t>
            </a:r>
          </a:p>
        </p:txBody>
      </p:sp>
      <p:sp>
        <p:nvSpPr>
          <p:cNvPr id="64515" name="Content Placeholder 2"/>
          <p:cNvSpPr>
            <a:spLocks noGrp="1"/>
          </p:cNvSpPr>
          <p:nvPr>
            <p:ph idx="1"/>
          </p:nvPr>
        </p:nvSpPr>
        <p:spPr bwMode="auto">
          <a:xfrm>
            <a:off x="755576" y="1412776"/>
            <a:ext cx="8003232" cy="500141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 typeface="Verdana" panose="020B0604030504040204" pitchFamily="34" charset="0"/>
              <a:buNone/>
            </a:pPr>
            <a:r>
              <a:rPr lang="en-GB" altLang="en-US" sz="2000" dirty="0" smtClean="0"/>
              <a:t>Students should focus on comparison of:</a:t>
            </a:r>
          </a:p>
          <a:p>
            <a:pPr eaLnBrk="1" hangingPunct="1">
              <a:buFont typeface="Verdana" panose="020B0604030504040204" pitchFamily="34" charset="0"/>
              <a:buNone/>
            </a:pPr>
            <a:endParaRPr lang="en-GB" altLang="en-US" sz="2800" dirty="0" smtClean="0"/>
          </a:p>
          <a:p>
            <a:pPr marL="457200" indent="-457200" eaLnBrk="1" hangingPunct="1">
              <a:buFont typeface="Arial" panose="020B0604020202020204" pitchFamily="34" charset="0"/>
              <a:buChar char="•"/>
            </a:pPr>
            <a:r>
              <a:rPr lang="en-GB" altLang="en-US" sz="2000" dirty="0" smtClean="0"/>
              <a:t>ideas, which could be theme, setting.. – more </a:t>
            </a:r>
            <a:r>
              <a:rPr lang="en-GB" altLang="en-US" sz="2000" i="1" dirty="0" smtClean="0"/>
              <a:t>concrete</a:t>
            </a:r>
            <a:endParaRPr lang="en-GB" altLang="en-US" sz="2000" i="1" dirty="0"/>
          </a:p>
          <a:p>
            <a:pPr eaLnBrk="1" hangingPunct="1"/>
            <a:endParaRPr lang="en-GB" altLang="en-US" sz="2000" dirty="0" smtClean="0"/>
          </a:p>
          <a:p>
            <a:pPr marL="457200" indent="-457200" eaLnBrk="1" hangingPunct="1">
              <a:buFont typeface="Arial" panose="020B0604020202020204" pitchFamily="34" charset="0"/>
              <a:buChar char="•"/>
            </a:pPr>
            <a:r>
              <a:rPr lang="en-GB" altLang="en-US" sz="2000" dirty="0" smtClean="0"/>
              <a:t>perspectives, which could include purpose, intention, impact, hidden meaning, viewpoint – more</a:t>
            </a:r>
            <a:r>
              <a:rPr lang="en-GB" altLang="en-US" sz="2000" i="1" dirty="0" smtClean="0"/>
              <a:t> abstract</a:t>
            </a:r>
          </a:p>
        </p:txBody>
      </p:sp>
      <p:cxnSp>
        <p:nvCxnSpPr>
          <p:cNvPr id="64516" name="Straight Arrow Connector 5"/>
          <p:cNvCxnSpPr>
            <a:cxnSpLocks noChangeShapeType="1"/>
          </p:cNvCxnSpPr>
          <p:nvPr/>
        </p:nvCxnSpPr>
        <p:spPr bwMode="auto">
          <a:xfrm>
            <a:off x="1908175" y="3068638"/>
            <a:ext cx="0" cy="73025"/>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spTree>
    <p:extLst>
      <p:ext uri="{BB962C8B-B14F-4D97-AF65-F5344CB8AC3E}">
        <p14:creationId xmlns:p14="http://schemas.microsoft.com/office/powerpoint/2010/main" val="329577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bwMode="auto">
          <a:xfrm>
            <a:off x="457200" y="4797425"/>
            <a:ext cx="8229600" cy="13287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r">
              <a:buFont typeface="Verdana" panose="020B0604030504040204" pitchFamily="34" charset="0"/>
              <a:buNone/>
            </a:pPr>
            <a:endParaRPr lang="en-GB" altLang="en-US" sz="2800" b="1" dirty="0" smtClean="0"/>
          </a:p>
          <a:p>
            <a:pPr marL="0" indent="0" algn="r">
              <a:buFont typeface="Verdana" panose="020B0604030504040204" pitchFamily="34" charset="0"/>
              <a:buNone/>
            </a:pPr>
            <a:r>
              <a:rPr lang="en-GB" altLang="en-US" sz="2800" b="1" dirty="0" smtClean="0"/>
              <a:t>English Literature - Poetry</a:t>
            </a:r>
          </a:p>
        </p:txBody>
      </p:sp>
    </p:spTree>
    <p:extLst>
      <p:ext uri="{BB962C8B-B14F-4D97-AF65-F5344CB8AC3E}">
        <p14:creationId xmlns:p14="http://schemas.microsoft.com/office/powerpoint/2010/main" val="15443024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971600" y="764704"/>
            <a:ext cx="7581280" cy="854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2400" b="1" dirty="0" smtClean="0"/>
              <a:t>Using evidence</a:t>
            </a:r>
          </a:p>
        </p:txBody>
      </p:sp>
      <p:sp>
        <p:nvSpPr>
          <p:cNvPr id="66563" name="Content Placeholder 3"/>
          <p:cNvSpPr>
            <a:spLocks noGrp="1"/>
          </p:cNvSpPr>
          <p:nvPr>
            <p:ph idx="1"/>
          </p:nvPr>
        </p:nvSpPr>
        <p:spPr bwMode="auto">
          <a:xfrm>
            <a:off x="755576" y="1341438"/>
            <a:ext cx="7931224" cy="4784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ltLang="en-US" sz="2800" dirty="0" smtClean="0"/>
          </a:p>
          <a:p>
            <a:pPr marL="457200" indent="-457200">
              <a:buFont typeface="Arial" panose="020B0604020202020204" pitchFamily="34" charset="0"/>
              <a:buChar char="•"/>
            </a:pPr>
            <a:r>
              <a:rPr lang="en-GB" altLang="en-US" sz="2000" dirty="0" smtClean="0"/>
              <a:t>There is no requirement for a set number of references/examples to be offered</a:t>
            </a:r>
          </a:p>
          <a:p>
            <a:endParaRPr lang="en-GB" altLang="en-US" sz="2000" dirty="0" smtClean="0"/>
          </a:p>
          <a:p>
            <a:pPr marL="457200" indent="-457200">
              <a:buFont typeface="Arial" panose="020B0604020202020204" pitchFamily="34" charset="0"/>
              <a:buChar char="•"/>
            </a:pPr>
            <a:r>
              <a:rPr lang="en-GB" altLang="en-US" sz="2000" dirty="0" smtClean="0"/>
              <a:t>Textual references and/or direct quotations can be used</a:t>
            </a:r>
          </a:p>
          <a:p>
            <a:pPr marL="457200" indent="-457200">
              <a:buFont typeface="Arial" panose="020B0604020202020204" pitchFamily="34" charset="0"/>
              <a:buChar char="•"/>
            </a:pPr>
            <a:endParaRPr lang="en-GB" altLang="en-US" sz="2000" dirty="0" smtClean="0"/>
          </a:p>
          <a:p>
            <a:pPr marL="457200" indent="-457200">
              <a:buFont typeface="Arial" panose="020B0604020202020204" pitchFamily="34" charset="0"/>
              <a:buChar char="•"/>
            </a:pPr>
            <a:r>
              <a:rPr lang="en-GB" altLang="en-US" sz="2000" dirty="0" smtClean="0"/>
              <a:t>The key difference is that at the higher levels references should be </a:t>
            </a:r>
            <a:r>
              <a:rPr lang="en-GB" altLang="en-US" sz="2000" b="1" dirty="0" smtClean="0"/>
              <a:t>balanced</a:t>
            </a:r>
          </a:p>
        </p:txBody>
      </p:sp>
    </p:spTree>
    <p:extLst>
      <p:ext uri="{BB962C8B-B14F-4D97-AF65-F5344CB8AC3E}">
        <p14:creationId xmlns:p14="http://schemas.microsoft.com/office/powerpoint/2010/main" val="1920747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bwMode="auto">
          <a:xfrm>
            <a:off x="755650" y="494188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en-GB" altLang="en-US" sz="3200" dirty="0" smtClean="0"/>
              <a:t>Planning for September 2016</a:t>
            </a:r>
          </a:p>
        </p:txBody>
      </p:sp>
    </p:spTree>
    <p:extLst>
      <p:ext uri="{BB962C8B-B14F-4D97-AF65-F5344CB8AC3E}">
        <p14:creationId xmlns:p14="http://schemas.microsoft.com/office/powerpoint/2010/main" val="18136946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bwMode="auto">
          <a:xfrm>
            <a:off x="1063570" y="548680"/>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One year down…</a:t>
            </a:r>
          </a:p>
        </p:txBody>
      </p:sp>
      <p:sp>
        <p:nvSpPr>
          <p:cNvPr id="3" name="Content Placeholder 2"/>
          <p:cNvSpPr>
            <a:spLocks noGrp="1"/>
          </p:cNvSpPr>
          <p:nvPr>
            <p:ph idx="1"/>
          </p:nvPr>
        </p:nvSpPr>
        <p:spPr>
          <a:xfrm>
            <a:off x="1043608" y="1340768"/>
            <a:ext cx="7643192" cy="4507582"/>
          </a:xfrm>
        </p:spPr>
        <p:txBody>
          <a:bodyPr/>
          <a:lstStyle/>
          <a:p>
            <a:pPr marL="0" indent="0">
              <a:buFont typeface="Verdana" panose="020B0604030504040204" pitchFamily="34" charset="0"/>
              <a:buNone/>
              <a:defRPr/>
            </a:pPr>
            <a:endParaRPr lang="en-GB" sz="1800" dirty="0"/>
          </a:p>
          <a:p>
            <a:pPr marL="0" indent="0">
              <a:buFont typeface="Verdana" panose="020B0604030504040204" pitchFamily="34" charset="0"/>
              <a:buNone/>
              <a:defRPr/>
            </a:pPr>
            <a:r>
              <a:rPr lang="en-GB" sz="2000" dirty="0" smtClean="0"/>
              <a:t>1</a:t>
            </a:r>
            <a:r>
              <a:rPr lang="en-GB" sz="2000" dirty="0"/>
              <a:t>) Using the blank timeline, think back to what you covered in 2015-2016 and think ahead to what you may cover in 2016-17</a:t>
            </a:r>
          </a:p>
          <a:p>
            <a:pPr marL="0" indent="0">
              <a:buFont typeface="Verdana" panose="020B0604030504040204" pitchFamily="34" charset="0"/>
              <a:buNone/>
              <a:defRPr/>
            </a:pPr>
            <a:endParaRPr lang="en-GB" sz="2000" dirty="0"/>
          </a:p>
          <a:p>
            <a:pPr marL="0" indent="0">
              <a:buFont typeface="Verdana" panose="020B0604030504040204" pitchFamily="34" charset="0"/>
              <a:buNone/>
              <a:defRPr/>
            </a:pPr>
            <a:r>
              <a:rPr lang="en-GB" sz="2000" dirty="0"/>
              <a:t>For example:</a:t>
            </a:r>
          </a:p>
          <a:p>
            <a:pPr marL="285750" indent="-285750">
              <a:buFont typeface="Arial" panose="020B0604020202020204" pitchFamily="34" charset="0"/>
              <a:buChar char="•"/>
              <a:defRPr/>
            </a:pPr>
            <a:r>
              <a:rPr lang="en-GB" sz="2000" dirty="0"/>
              <a:t>texts </a:t>
            </a:r>
          </a:p>
          <a:p>
            <a:pPr marL="285750" indent="-285750">
              <a:buFont typeface="Arial" panose="020B0604020202020204" pitchFamily="34" charset="0"/>
              <a:buChar char="•"/>
              <a:defRPr/>
            </a:pPr>
            <a:r>
              <a:rPr lang="en-GB" sz="2000" dirty="0"/>
              <a:t>mock assessment </a:t>
            </a:r>
          </a:p>
          <a:p>
            <a:pPr marL="285750" indent="-285750">
              <a:buFont typeface="Arial" panose="020B0604020202020204" pitchFamily="34" charset="0"/>
              <a:buChar char="•"/>
              <a:defRPr/>
            </a:pPr>
            <a:r>
              <a:rPr lang="en-GB" sz="2000" dirty="0"/>
              <a:t>Spoken Language endorsement</a:t>
            </a:r>
          </a:p>
          <a:p>
            <a:pPr marL="0" indent="0">
              <a:buFont typeface="Verdana" panose="020B0604030504040204" pitchFamily="34" charset="0"/>
              <a:buNone/>
              <a:defRPr/>
            </a:pPr>
            <a:endParaRPr lang="en-GB" sz="2000" dirty="0"/>
          </a:p>
          <a:p>
            <a:pPr marL="0" indent="0">
              <a:buFont typeface="Verdana" panose="020B0604030504040204" pitchFamily="34" charset="0"/>
              <a:buNone/>
              <a:defRPr/>
            </a:pPr>
            <a:r>
              <a:rPr lang="en-GB" sz="2000" dirty="0"/>
              <a:t>2) Questions for discussion</a:t>
            </a:r>
          </a:p>
          <a:p>
            <a:pPr marL="0" indent="0">
              <a:buFont typeface="Verdana" panose="020B0604030504040204" pitchFamily="34" charset="0"/>
              <a:buNone/>
              <a:defRPr/>
            </a:pPr>
            <a:endParaRPr lang="en-GB" sz="2000" dirty="0"/>
          </a:p>
          <a:p>
            <a:pPr marL="285750" indent="-285750">
              <a:buFont typeface="Arial" panose="020B0604020202020204" pitchFamily="34" charset="0"/>
              <a:buChar char="•"/>
              <a:defRPr/>
            </a:pPr>
            <a:r>
              <a:rPr lang="en-GB" sz="2000" dirty="0"/>
              <a:t>Why did you start with the texts/skills that you started with? </a:t>
            </a:r>
          </a:p>
          <a:p>
            <a:pPr marL="285750" indent="-285750">
              <a:buFont typeface="Arial" panose="020B0604020202020204" pitchFamily="34" charset="0"/>
              <a:buChar char="•"/>
              <a:defRPr/>
            </a:pPr>
            <a:r>
              <a:rPr lang="en-GB" sz="2000" dirty="0"/>
              <a:t>What were your expectations? How has that panned out? </a:t>
            </a:r>
          </a:p>
          <a:p>
            <a:pPr marL="285750" indent="-285750">
              <a:buFont typeface="Arial" panose="020B0604020202020204" pitchFamily="34" charset="0"/>
              <a:buChar char="•"/>
              <a:defRPr/>
            </a:pPr>
            <a:r>
              <a:rPr lang="en-GB" sz="2000" dirty="0"/>
              <a:t>Are you going to make any changes for next year’s students? </a:t>
            </a:r>
          </a:p>
          <a:p>
            <a:pPr marL="285750" indent="-285750">
              <a:buFont typeface="Arial" panose="020B0604020202020204" pitchFamily="34" charset="0"/>
              <a:buChar char="•"/>
              <a:defRPr/>
            </a:pPr>
            <a:r>
              <a:rPr lang="en-GB" sz="2000" dirty="0"/>
              <a:t>How have you used the time which was previously taken up with controlled assessment?</a:t>
            </a:r>
          </a:p>
          <a:p>
            <a:pPr>
              <a:defRPr/>
            </a:pPr>
            <a:endParaRPr lang="en-GB" dirty="0"/>
          </a:p>
        </p:txBody>
      </p:sp>
    </p:spTree>
    <p:extLst>
      <p:ext uri="{BB962C8B-B14F-4D97-AF65-F5344CB8AC3E}">
        <p14:creationId xmlns:p14="http://schemas.microsoft.com/office/powerpoint/2010/main" val="35384800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Shape 482"/>
          <p:cNvSpPr txBox="1">
            <a:spLocks noGrp="1"/>
          </p:cNvSpPr>
          <p:nvPr>
            <p:ph type="title"/>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Contact information</a:t>
            </a:r>
          </a:p>
        </p:txBody>
      </p:sp>
      <p:sp>
        <p:nvSpPr>
          <p:cNvPr id="483" name="Shape 483"/>
          <p:cNvSpPr txBox="1">
            <a:spLocks noGrp="1"/>
          </p:cNvSpPr>
          <p:nvPr>
            <p:ph type="body" idx="1"/>
          </p:nvPr>
        </p:nvSpPr>
        <p:spPr>
          <a:xfrm>
            <a:off x="720725" y="1800225"/>
            <a:ext cx="7772400" cy="432276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Verdana"/>
              <a:buNone/>
            </a:pPr>
            <a:r>
              <a:rPr lang="en-US" sz="2000" b="0" i="0" u="none" strike="noStrike" cap="none" baseline="0" dirty="0">
                <a:solidFill>
                  <a:schemeClr val="dk1"/>
                </a:solidFill>
                <a:latin typeface="Verdana"/>
                <a:ea typeface="Verdana"/>
                <a:cs typeface="Verdana"/>
                <a:sym typeface="Verdana"/>
              </a:rPr>
              <a:t>English Subject Advisor, Clare </a:t>
            </a:r>
            <a:r>
              <a:rPr lang="en-US" sz="2000" b="0" i="0" u="none" strike="noStrike" cap="none" baseline="0" dirty="0" err="1">
                <a:solidFill>
                  <a:schemeClr val="dk1"/>
                </a:solidFill>
                <a:latin typeface="Verdana"/>
                <a:ea typeface="Verdana"/>
                <a:cs typeface="Verdana"/>
                <a:sym typeface="Verdana"/>
              </a:rPr>
              <a:t>Haviland</a:t>
            </a:r>
            <a:r>
              <a:rPr lang="en-US" sz="2000" b="0" i="0" u="none" strike="noStrike" cap="none" baseline="0" dirty="0">
                <a:solidFill>
                  <a:schemeClr val="dk1"/>
                </a:solidFill>
                <a:latin typeface="Verdana"/>
                <a:ea typeface="Verdana"/>
                <a:cs typeface="Verdana"/>
                <a:sym typeface="Verdana"/>
              </a:rPr>
              <a:t>:</a:t>
            </a:r>
          </a:p>
          <a:p>
            <a:pPr marL="0" marR="0" lvl="0" indent="0" algn="l" rtl="0">
              <a:lnSpc>
                <a:spcPct val="100000"/>
              </a:lnSpc>
              <a:spcBef>
                <a:spcPts val="1200"/>
              </a:spcBef>
              <a:spcAft>
                <a:spcPts val="0"/>
              </a:spcAft>
              <a:buClr>
                <a:srgbClr val="7F7F7F"/>
              </a:buClr>
              <a:buSzPct val="100000"/>
              <a:buFont typeface="Verdana"/>
              <a:buChar char="•"/>
            </a:pPr>
            <a:r>
              <a:rPr lang="en-US" sz="2000" b="0" i="0" u="none" strike="noStrike" cap="none" baseline="0" dirty="0">
                <a:solidFill>
                  <a:schemeClr val="dk1"/>
                </a:solidFill>
                <a:latin typeface="Verdana"/>
                <a:ea typeface="Verdana"/>
                <a:cs typeface="Verdana"/>
                <a:sym typeface="Verdana"/>
              </a:rPr>
              <a:t> </a:t>
            </a:r>
            <a:r>
              <a:rPr lang="en-US" sz="2000" b="0" i="0" u="sng" strike="noStrike" cap="none" baseline="0" dirty="0">
                <a:solidFill>
                  <a:schemeClr val="hlink"/>
                </a:solidFill>
                <a:latin typeface="Arial"/>
                <a:ea typeface="Arial"/>
                <a:cs typeface="Arial"/>
                <a:sym typeface="Arial"/>
                <a:hlinkClick r:id="rId3"/>
              </a:rPr>
              <a:t>teachingenglish@pearson.com</a:t>
            </a:r>
            <a:r>
              <a:rPr lang="en-US" sz="2000" b="0" i="0" u="none" strike="noStrike" cap="none" baseline="0" dirty="0">
                <a:solidFill>
                  <a:schemeClr val="dk1"/>
                </a:solidFill>
                <a:latin typeface="Verdana"/>
                <a:ea typeface="Verdana"/>
                <a:cs typeface="Verdana"/>
                <a:sym typeface="Verdana"/>
              </a:rPr>
              <a:t>  </a:t>
            </a:r>
          </a:p>
          <a:p>
            <a:pPr>
              <a:spcBef>
                <a:spcPts val="1200"/>
              </a:spcBef>
              <a:buClr>
                <a:srgbClr val="7F7F7F"/>
              </a:buClr>
              <a:buSzPct val="100000"/>
              <a:buFont typeface="Verdana"/>
              <a:buChar char="•"/>
            </a:pPr>
            <a:r>
              <a:rPr lang="en-US" sz="2000" b="0" i="0" u="none" strike="noStrike" cap="none" baseline="0" dirty="0">
                <a:solidFill>
                  <a:schemeClr val="dk1"/>
                </a:solidFill>
                <a:latin typeface="Verdana"/>
                <a:ea typeface="Verdana"/>
                <a:cs typeface="Verdana"/>
                <a:sym typeface="Verdana"/>
              </a:rPr>
              <a:t> Tele: </a:t>
            </a:r>
            <a:r>
              <a:rPr lang="en-US" sz="2000" dirty="0">
                <a:solidFill>
                  <a:schemeClr val="dk1"/>
                </a:solidFill>
                <a:latin typeface="Verdana"/>
                <a:ea typeface="Verdana"/>
                <a:cs typeface="Verdana"/>
                <a:sym typeface="Verdana"/>
              </a:rPr>
              <a:t>0207 010 2183 </a:t>
            </a:r>
            <a:r>
              <a:rPr lang="en-US" sz="2000" b="0" i="0" u="none" strike="noStrike" cap="none" baseline="0" dirty="0" smtClean="0">
                <a:solidFill>
                  <a:schemeClr val="dk1"/>
                </a:solidFill>
                <a:latin typeface="Verdana"/>
                <a:ea typeface="Verdana"/>
                <a:cs typeface="Verdana"/>
                <a:sym typeface="Verdana"/>
              </a:rPr>
              <a:t> </a:t>
            </a:r>
            <a:endParaRPr lang="en-US" sz="2000" b="0" i="0" u="none" strike="noStrike" cap="none" baseline="0" dirty="0">
              <a:solidFill>
                <a:schemeClr val="dk1"/>
              </a:solidFill>
              <a:latin typeface="Verdana"/>
              <a:ea typeface="Verdana"/>
              <a:cs typeface="Verdana"/>
              <a:sym typeface="Verdana"/>
            </a:endParaRPr>
          </a:p>
          <a:p>
            <a:pPr marL="0" marR="0" lvl="0" indent="0" algn="l" rtl="0">
              <a:lnSpc>
                <a:spcPct val="100000"/>
              </a:lnSpc>
              <a:spcBef>
                <a:spcPts val="1600"/>
              </a:spcBef>
              <a:spcAft>
                <a:spcPts val="0"/>
              </a:spcAft>
              <a:buClr>
                <a:srgbClr val="3D7D6B"/>
              </a:buClr>
              <a:buSzPct val="100000"/>
              <a:buFont typeface="Arial"/>
              <a:buChar char="•"/>
            </a:pPr>
            <a:r>
              <a:rPr lang="en-US" sz="2000" b="0" i="0" u="sng" strike="noStrike" cap="none" baseline="0" dirty="0">
                <a:solidFill>
                  <a:schemeClr val="hlink"/>
                </a:solidFill>
                <a:latin typeface="Arial"/>
                <a:ea typeface="Arial"/>
                <a:cs typeface="Arial"/>
                <a:sym typeface="Arial"/>
                <a:hlinkClick r:id="rId4"/>
              </a:rPr>
              <a:t>http://www.edexcel.com/Subjects/English/Pages/Default.aspx</a:t>
            </a:r>
          </a:p>
          <a:p>
            <a:pPr marL="0" marR="0" lvl="0" indent="0" algn="l" rtl="0">
              <a:lnSpc>
                <a:spcPct val="100000"/>
              </a:lnSpc>
              <a:spcBef>
                <a:spcPts val="1600"/>
              </a:spcBef>
              <a:spcAft>
                <a:spcPts val="0"/>
              </a:spcAft>
              <a:buClr>
                <a:srgbClr val="3D7D6B"/>
              </a:buClr>
              <a:buSzPct val="100000"/>
              <a:buFont typeface="Verdana"/>
              <a:buChar char="•"/>
            </a:pPr>
            <a:r>
              <a:rPr lang="en-US" sz="2000" b="1" i="0" u="none" strike="noStrike" cap="none" baseline="0" dirty="0">
                <a:solidFill>
                  <a:schemeClr val="dk1"/>
                </a:solidFill>
                <a:latin typeface="Verdana"/>
                <a:ea typeface="Verdana"/>
                <a:cs typeface="Verdana"/>
                <a:sym typeface="Verdana"/>
              </a:rPr>
              <a:t>English forum </a:t>
            </a:r>
            <a:r>
              <a:rPr lang="en-US" sz="2000" b="0" i="0" u="none" strike="noStrike" cap="none" baseline="0" dirty="0">
                <a:solidFill>
                  <a:schemeClr val="dk1"/>
                </a:solidFill>
                <a:latin typeface="Verdana"/>
                <a:ea typeface="Verdana"/>
                <a:cs typeface="Verdana"/>
                <a:sym typeface="Verdana"/>
              </a:rPr>
              <a:t>look at and participate in: </a:t>
            </a:r>
            <a:r>
              <a:rPr lang="en-US" sz="2000" b="0" i="0" u="sng" strike="noStrike" cap="none" baseline="0" dirty="0">
                <a:solidFill>
                  <a:schemeClr val="hlink"/>
                </a:solidFill>
                <a:latin typeface="Arial"/>
                <a:ea typeface="Arial"/>
                <a:cs typeface="Arial"/>
                <a:sym typeface="Arial"/>
                <a:hlinkClick r:id="rId5"/>
              </a:rPr>
              <a:t>www.community.edexcel.com/english/default.aspx</a:t>
            </a:r>
          </a:p>
          <a:p>
            <a:pPr marL="0" marR="0" lvl="0" indent="0" algn="l" rtl="0">
              <a:lnSpc>
                <a:spcPct val="100000"/>
              </a:lnSpc>
              <a:spcBef>
                <a:spcPts val="1600"/>
              </a:spcBef>
              <a:spcAft>
                <a:spcPts val="0"/>
              </a:spcAft>
              <a:buClr>
                <a:srgbClr val="3D7D6B"/>
              </a:buClr>
              <a:buSzPct val="100000"/>
              <a:buFont typeface="Verdana"/>
              <a:buChar char="•"/>
            </a:pPr>
            <a:r>
              <a:rPr lang="en-US" sz="2000" b="1" i="0" u="none" strike="noStrike" cap="none" baseline="0" dirty="0">
                <a:solidFill>
                  <a:schemeClr val="dk1"/>
                </a:solidFill>
                <a:latin typeface="Verdana"/>
                <a:ea typeface="Verdana"/>
                <a:cs typeface="Verdana"/>
                <a:sym typeface="Verdana"/>
              </a:rPr>
              <a:t>Twitter: </a:t>
            </a:r>
            <a:r>
              <a:rPr lang="en-US" sz="2000" b="0" i="0" u="sng" strike="noStrike" cap="none" baseline="0" dirty="0">
                <a:solidFill>
                  <a:schemeClr val="hlink"/>
                </a:solidFill>
                <a:latin typeface="Arial"/>
                <a:ea typeface="Arial"/>
                <a:cs typeface="Arial"/>
                <a:sym typeface="Arial"/>
                <a:hlinkClick r:id="rId6"/>
              </a:rPr>
              <a:t>www.twitter.com/EnglishSubAdv</a:t>
            </a:r>
          </a:p>
          <a:p>
            <a:pPr marL="0" marR="0" lvl="0" indent="0" algn="l" rtl="0">
              <a:lnSpc>
                <a:spcPct val="100000"/>
              </a:lnSpc>
              <a:spcBef>
                <a:spcPts val="1200"/>
              </a:spcBef>
              <a:spcAft>
                <a:spcPts val="600"/>
              </a:spcAft>
              <a:buClr>
                <a:srgbClr val="7F7F7F"/>
              </a:buClr>
              <a:buSzPct val="100000"/>
              <a:buFont typeface="Verdana"/>
              <a:buChar char="•"/>
            </a:pPr>
            <a:r>
              <a:rPr lang="en-US" sz="2000" b="1" i="0" u="none" strike="noStrike" cap="none" baseline="0" dirty="0">
                <a:solidFill>
                  <a:srgbClr val="8D1D12"/>
                </a:solidFill>
                <a:latin typeface="Verdana"/>
                <a:ea typeface="Verdana"/>
                <a:cs typeface="Verdana"/>
                <a:sym typeface="Verdana"/>
              </a:rPr>
              <a:t> </a:t>
            </a:r>
            <a:r>
              <a:rPr lang="en-US" sz="2000" b="1" i="0" u="none" strike="noStrike" cap="none" baseline="0" dirty="0">
                <a:solidFill>
                  <a:srgbClr val="3D7D6B"/>
                </a:solidFill>
                <a:latin typeface="Verdana"/>
                <a:ea typeface="Verdana"/>
                <a:cs typeface="Verdana"/>
                <a:sym typeface="Verdana"/>
              </a:rPr>
              <a:t>www.edexcel.com/learningforabetterfuture</a:t>
            </a:r>
          </a:p>
          <a:p>
            <a:pPr marL="0" marR="0" lvl="0" indent="0" algn="l" rtl="0">
              <a:spcBef>
                <a:spcPts val="0"/>
              </a:spcBef>
              <a:buNone/>
            </a:pPr>
            <a:endParaRPr sz="2000" b="1" i="0" u="none" strike="noStrike" cap="none" baseline="0" dirty="0">
              <a:solidFill>
                <a:srgbClr val="3D7D6B"/>
              </a:solidFill>
              <a:latin typeface="Verdana"/>
              <a:ea typeface="Verdana"/>
              <a:cs typeface="Verdana"/>
              <a:sym typeface="Verdana"/>
            </a:endParaRPr>
          </a:p>
        </p:txBody>
      </p:sp>
    </p:spTree>
    <p:extLst>
      <p:ext uri="{BB962C8B-B14F-4D97-AF65-F5344CB8AC3E}">
        <p14:creationId xmlns:p14="http://schemas.microsoft.com/office/powerpoint/2010/main" val="98048624"/>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1115616" y="632591"/>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A reminder of the requirements</a:t>
            </a:r>
          </a:p>
        </p:txBody>
      </p:sp>
      <p:sp>
        <p:nvSpPr>
          <p:cNvPr id="26627" name="Content Placeholder 2"/>
          <p:cNvSpPr>
            <a:spLocks noGrp="1"/>
          </p:cNvSpPr>
          <p:nvPr>
            <p:ph idx="1"/>
          </p:nvPr>
        </p:nvSpPr>
        <p:spPr bwMode="auto">
          <a:xfrm>
            <a:off x="1115616" y="1772815"/>
            <a:ext cx="7488832" cy="43533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a:buFont typeface="Arial" panose="020B0604020202020204" pitchFamily="34" charset="0"/>
              <a:buChar char="•"/>
            </a:pPr>
            <a:r>
              <a:rPr lang="en-GB" altLang="en-US" sz="2000" dirty="0" smtClean="0"/>
              <a:t>The poetry section is the last part of paper 2</a:t>
            </a:r>
          </a:p>
          <a:p>
            <a:pPr marL="342900" indent="-342900">
              <a:buFont typeface="Arial" panose="020B0604020202020204" pitchFamily="34" charset="0"/>
              <a:buChar char="•"/>
            </a:pPr>
            <a:endParaRPr lang="en-GB" altLang="en-US" sz="2000" dirty="0" smtClean="0"/>
          </a:p>
          <a:p>
            <a:pPr marL="342900" indent="-342900">
              <a:buFont typeface="Arial" panose="020B0604020202020204" pitchFamily="34" charset="0"/>
              <a:buChar char="•"/>
            </a:pPr>
            <a:r>
              <a:rPr lang="en-GB" altLang="en-US" sz="2000" dirty="0" smtClean="0"/>
              <a:t>There are two sections with students focussing on comparing two poems from the anthology for the first question and then moving onto comparing unseen poems in the second section.</a:t>
            </a:r>
          </a:p>
          <a:p>
            <a:pPr marL="342900" indent="-342900">
              <a:buFont typeface="Arial" panose="020B0604020202020204" pitchFamily="34" charset="0"/>
              <a:buChar char="•"/>
            </a:pPr>
            <a:endParaRPr lang="en-GB" altLang="en-US" sz="2000" dirty="0" smtClean="0"/>
          </a:p>
          <a:p>
            <a:pPr marL="342900" indent="-342900">
              <a:buFont typeface="Arial" panose="020B0604020202020204" pitchFamily="34" charset="0"/>
              <a:buChar char="•"/>
            </a:pPr>
            <a:r>
              <a:rPr lang="en-GB" altLang="en-US" sz="2000" dirty="0" smtClean="0"/>
              <a:t>The poetry section of the paper is worth 25% of the whole GCSE English Literature course with the Anthology comparison at 12.5% and the unseen poetry comparison at 12.5%</a:t>
            </a:r>
          </a:p>
        </p:txBody>
      </p:sp>
    </p:spTree>
    <p:extLst>
      <p:ext uri="{BB962C8B-B14F-4D97-AF65-F5344CB8AC3E}">
        <p14:creationId xmlns:p14="http://schemas.microsoft.com/office/powerpoint/2010/main" val="1916989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1007604" y="548680"/>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The Anthology poetry</a:t>
            </a:r>
          </a:p>
        </p:txBody>
      </p:sp>
      <p:sp>
        <p:nvSpPr>
          <p:cNvPr id="3" name="Content Placeholder 2"/>
          <p:cNvSpPr>
            <a:spLocks noGrp="1"/>
          </p:cNvSpPr>
          <p:nvPr>
            <p:ph idx="1"/>
          </p:nvPr>
        </p:nvSpPr>
        <p:spPr>
          <a:xfrm>
            <a:off x="755576" y="1340768"/>
            <a:ext cx="7931224" cy="4469482"/>
          </a:xfrm>
        </p:spPr>
        <p:txBody>
          <a:bodyPr/>
          <a:lstStyle/>
          <a:p>
            <a:pPr>
              <a:defRPr/>
            </a:pPr>
            <a:endParaRPr lang="en-GB" sz="1800" dirty="0"/>
          </a:p>
          <a:p>
            <a:pPr marL="285750" indent="-285750">
              <a:buFont typeface="Arial" panose="020B0604020202020204" pitchFamily="34" charset="0"/>
              <a:buChar char="•"/>
              <a:defRPr/>
            </a:pPr>
            <a:r>
              <a:rPr lang="en-GB" sz="2000" dirty="0" smtClean="0"/>
              <a:t>Students </a:t>
            </a:r>
            <a:r>
              <a:rPr lang="en-GB" sz="2000" dirty="0"/>
              <a:t>are asked to answer ONE question in Section B, Part 1 from the collection of poems that they have studied</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The question will be on one named poem from the anthology collection, reproduced on the question paper and another poem of the student’s choice.</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These poems will be listed on the question paper to remind students of the poetry titles and poets.</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solidFill>
                  <a:srgbClr val="000000"/>
                </a:solidFill>
              </a:rPr>
              <a:t>The named poems will be taken from any of the 15 poems and any of the 15 could appear throughout the lifetime of the qualification</a:t>
            </a:r>
          </a:p>
          <a:p>
            <a:pPr marL="285750" indent="-285750">
              <a:buFont typeface="Arial" panose="020B0604020202020204" pitchFamily="34" charset="0"/>
              <a:buChar char="•"/>
              <a:defRPr/>
            </a:pPr>
            <a:endParaRPr lang="en-GB" sz="2000" dirty="0"/>
          </a:p>
          <a:p>
            <a:pPr marL="285750" indent="-285750">
              <a:buFont typeface="Arial" panose="020B0604020202020204" pitchFamily="34" charset="0"/>
              <a:buChar char="•"/>
              <a:defRPr/>
            </a:pPr>
            <a:r>
              <a:rPr lang="en-GB" sz="2000" dirty="0"/>
              <a:t>Students are advised to spend up to 35 minutes on this section</a:t>
            </a:r>
          </a:p>
          <a:p>
            <a:pPr marL="0" indent="0">
              <a:buFont typeface="Verdana" panose="020B0604030504040204" pitchFamily="34" charset="0"/>
              <a:buNone/>
              <a:defRPr/>
            </a:pPr>
            <a:endParaRPr lang="en-GB" dirty="0"/>
          </a:p>
        </p:txBody>
      </p:sp>
    </p:spTree>
    <p:extLst>
      <p:ext uri="{BB962C8B-B14F-4D97-AF65-F5344CB8AC3E}">
        <p14:creationId xmlns:p14="http://schemas.microsoft.com/office/powerpoint/2010/main" val="1824173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bwMode="auto">
          <a:xfrm>
            <a:off x="1079176" y="692696"/>
            <a:ext cx="7128792" cy="66953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The question</a:t>
            </a:r>
          </a:p>
        </p:txBody>
      </p:sp>
      <p:sp>
        <p:nvSpPr>
          <p:cNvPr id="3" name="Content Placeholder 2"/>
          <p:cNvSpPr>
            <a:spLocks noGrp="1"/>
          </p:cNvSpPr>
          <p:nvPr>
            <p:ph idx="1"/>
          </p:nvPr>
        </p:nvSpPr>
        <p:spPr>
          <a:xfrm>
            <a:off x="1043608" y="1548071"/>
            <a:ext cx="7643192" cy="4578092"/>
          </a:xfrm>
        </p:spPr>
        <p:txBody>
          <a:bodyPr/>
          <a:lstStyle/>
          <a:p>
            <a:pPr>
              <a:defRPr/>
            </a:pPr>
            <a:r>
              <a:rPr lang="en-GB" sz="2000" dirty="0"/>
              <a:t>The question will always follow the same </a:t>
            </a:r>
            <a:r>
              <a:rPr lang="en-GB" sz="2000" dirty="0" smtClean="0"/>
              <a:t>format.</a:t>
            </a:r>
            <a:endParaRPr lang="en-GB" sz="2000" dirty="0"/>
          </a:p>
          <a:p>
            <a:pPr>
              <a:defRPr/>
            </a:pPr>
            <a:endParaRPr lang="en-GB" sz="2000" dirty="0"/>
          </a:p>
          <a:p>
            <a:pPr marL="0" indent="0">
              <a:buFont typeface="Verdana" panose="020B0604030504040204" pitchFamily="34" charset="0"/>
              <a:buNone/>
              <a:defRPr/>
            </a:pPr>
            <a:endParaRPr lang="en-GB" sz="2000" dirty="0"/>
          </a:p>
          <a:p>
            <a:pPr marL="0" indent="0">
              <a:buFont typeface="Verdana" panose="020B0604030504040204" pitchFamily="34" charset="0"/>
              <a:buNone/>
              <a:defRPr/>
            </a:pPr>
            <a:r>
              <a:rPr lang="en-GB" sz="2000" dirty="0"/>
              <a:t>Re-read </a:t>
            </a:r>
            <a:r>
              <a:rPr lang="en-GB" sz="2000" dirty="0" err="1"/>
              <a:t>xxxx</a:t>
            </a:r>
            <a:r>
              <a:rPr lang="en-GB" sz="2000" dirty="0"/>
              <a:t>  Choose one other poem from the </a:t>
            </a:r>
            <a:r>
              <a:rPr lang="en-GB" sz="2000" dirty="0" err="1"/>
              <a:t>xxxx</a:t>
            </a:r>
            <a:r>
              <a:rPr lang="en-GB" sz="2000" dirty="0"/>
              <a:t> anthology.</a:t>
            </a:r>
          </a:p>
          <a:p>
            <a:pPr marL="0" indent="0">
              <a:buFont typeface="Verdana" panose="020B0604030504040204" pitchFamily="34" charset="0"/>
              <a:buNone/>
              <a:defRPr/>
            </a:pPr>
            <a:endParaRPr lang="en-GB" sz="2000" dirty="0"/>
          </a:p>
          <a:p>
            <a:pPr marL="0" indent="0">
              <a:buFont typeface="Verdana" panose="020B0604030504040204" pitchFamily="34" charset="0"/>
              <a:buNone/>
              <a:defRPr/>
            </a:pPr>
            <a:r>
              <a:rPr lang="en-GB" sz="2000" dirty="0"/>
              <a:t>Compare how </a:t>
            </a:r>
            <a:r>
              <a:rPr lang="en-GB" sz="2000" dirty="0" err="1"/>
              <a:t>xxxxx</a:t>
            </a:r>
            <a:r>
              <a:rPr lang="en-GB" sz="2000" dirty="0"/>
              <a:t> is presented in the two poems</a:t>
            </a:r>
          </a:p>
          <a:p>
            <a:pPr marL="0" indent="0">
              <a:buFont typeface="Verdana" panose="020B0604030504040204" pitchFamily="34" charset="0"/>
              <a:buNone/>
              <a:defRPr/>
            </a:pPr>
            <a:r>
              <a:rPr lang="en-GB" sz="2000" dirty="0"/>
              <a:t>In your answer, you should consider the</a:t>
            </a:r>
            <a:r>
              <a:rPr lang="en-GB" sz="2000" dirty="0" smtClean="0"/>
              <a:t>:</a:t>
            </a:r>
          </a:p>
          <a:p>
            <a:pPr marL="0" indent="0">
              <a:buFont typeface="Verdana" panose="020B0604030504040204" pitchFamily="34" charset="0"/>
              <a:buNone/>
              <a:defRPr/>
            </a:pPr>
            <a:endParaRPr lang="en-GB" sz="2000" dirty="0"/>
          </a:p>
          <a:p>
            <a:pPr marL="285750" indent="-285750">
              <a:buFont typeface="Arial" panose="020B0604020202020204" pitchFamily="34" charset="0"/>
              <a:buChar char="•"/>
              <a:defRPr/>
            </a:pPr>
            <a:r>
              <a:rPr lang="en-GB" sz="2000" dirty="0"/>
              <a:t>poets’ use of language, form and structure</a:t>
            </a:r>
          </a:p>
          <a:p>
            <a:pPr marL="285750" indent="-285750">
              <a:buFont typeface="Arial" panose="020B0604020202020204" pitchFamily="34" charset="0"/>
              <a:buChar char="•"/>
              <a:defRPr/>
            </a:pPr>
            <a:r>
              <a:rPr lang="en-GB" sz="2000" dirty="0"/>
              <a:t>influence of the contexts in which the poems were written</a:t>
            </a:r>
          </a:p>
          <a:p>
            <a:pPr>
              <a:defRPr/>
            </a:pPr>
            <a:endParaRPr lang="en-GB" sz="2000" dirty="0"/>
          </a:p>
          <a:p>
            <a:pPr marL="0" indent="0">
              <a:buFont typeface="Verdana" panose="020B0604030504040204" pitchFamily="34" charset="0"/>
              <a:buNone/>
              <a:defRPr/>
            </a:pPr>
            <a:r>
              <a:rPr lang="en-GB" sz="2000" dirty="0"/>
              <a:t>				(total for Question = 20 marks)</a:t>
            </a:r>
          </a:p>
          <a:p>
            <a:pPr>
              <a:defRPr/>
            </a:pPr>
            <a:endParaRPr lang="en-GB" sz="1800" dirty="0"/>
          </a:p>
          <a:p>
            <a:pPr marL="0" indent="0">
              <a:buFont typeface="Verdana" panose="020B0604030504040204" pitchFamily="34" charset="0"/>
              <a:buNone/>
              <a:defRPr/>
            </a:pPr>
            <a:endParaRPr lang="en-GB" sz="1800" dirty="0"/>
          </a:p>
        </p:txBody>
      </p:sp>
    </p:spTree>
    <p:extLst>
      <p:ext uri="{BB962C8B-B14F-4D97-AF65-F5344CB8AC3E}">
        <p14:creationId xmlns:p14="http://schemas.microsoft.com/office/powerpoint/2010/main" val="20056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1115616" y="692696"/>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Assessment Objectives for the Anthology poetry</a:t>
            </a:r>
          </a:p>
        </p:txBody>
      </p:sp>
      <p:sp>
        <p:nvSpPr>
          <p:cNvPr id="30723" name="Content Placeholder 2"/>
          <p:cNvSpPr>
            <a:spLocks noGrp="1"/>
          </p:cNvSpPr>
          <p:nvPr>
            <p:ph idx="1"/>
          </p:nvPr>
        </p:nvSpPr>
        <p:spPr bwMode="auto">
          <a:xfrm>
            <a:off x="899592" y="1800000"/>
            <a:ext cx="7592808" cy="432318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Verdana" panose="020B0604030504040204" pitchFamily="34" charset="0"/>
              <a:buNone/>
            </a:pPr>
            <a:r>
              <a:rPr lang="en-GB" altLang="en-US" sz="2000" b="1" dirty="0" smtClean="0"/>
              <a:t>AO2</a:t>
            </a:r>
            <a:r>
              <a:rPr lang="en-GB" altLang="en-US" sz="2000" dirty="0" smtClean="0"/>
              <a:t> – Analyse the language, form and structure used by a writer to create meanings and effects, using relevant subject terminology where appropriate</a:t>
            </a:r>
          </a:p>
          <a:p>
            <a:pPr marL="0" indent="0">
              <a:buFont typeface="Verdana" panose="020B0604030504040204" pitchFamily="34" charset="0"/>
              <a:buNone/>
            </a:pPr>
            <a:endParaRPr lang="en-GB" altLang="en-US" sz="2000" b="1" dirty="0" smtClean="0"/>
          </a:p>
          <a:p>
            <a:pPr marL="0" indent="0">
              <a:buFont typeface="Verdana" panose="020B0604030504040204" pitchFamily="34" charset="0"/>
              <a:buNone/>
            </a:pPr>
            <a:r>
              <a:rPr lang="en-GB" altLang="en-US" sz="2000" b="1" dirty="0" smtClean="0"/>
              <a:t>AO3 – </a:t>
            </a:r>
            <a:r>
              <a:rPr lang="en-GB" altLang="en-US" sz="2000" dirty="0" smtClean="0"/>
              <a:t>Show understanding of the relationships between texts and the contexts in which they were written</a:t>
            </a:r>
          </a:p>
          <a:p>
            <a:pPr marL="0" indent="0">
              <a:buFont typeface="Verdana" panose="020B0604030504040204" pitchFamily="34" charset="0"/>
              <a:buNone/>
            </a:pPr>
            <a:endParaRPr lang="en-GB" altLang="en-US" sz="2000" b="1" dirty="0" smtClean="0"/>
          </a:p>
          <a:p>
            <a:pPr marL="0" indent="0">
              <a:buFont typeface="Verdana" panose="020B0604030504040204" pitchFamily="34" charset="0"/>
              <a:buNone/>
            </a:pPr>
            <a:r>
              <a:rPr lang="en-GB" altLang="en-US" sz="2000" dirty="0" smtClean="0"/>
              <a:t>There is also a requirement to </a:t>
            </a:r>
            <a:r>
              <a:rPr lang="en-GB" altLang="en-US" sz="2000" b="1" dirty="0" smtClean="0"/>
              <a:t>compare</a:t>
            </a:r>
            <a:r>
              <a:rPr lang="en-GB" altLang="en-US" sz="2000" dirty="0" smtClean="0"/>
              <a:t> the two poems</a:t>
            </a:r>
          </a:p>
          <a:p>
            <a:pPr marL="0" indent="0">
              <a:buFont typeface="Verdana" panose="020B0604030504040204" pitchFamily="34" charset="0"/>
              <a:buNone/>
            </a:pPr>
            <a:endParaRPr lang="en-GB" altLang="en-US" sz="2000" dirty="0" smtClean="0"/>
          </a:p>
          <a:p>
            <a:pPr marL="0" indent="0">
              <a:buFont typeface="Verdana" panose="020B0604030504040204" pitchFamily="34" charset="0"/>
              <a:buNone/>
            </a:pPr>
            <a:r>
              <a:rPr lang="en-GB" altLang="en-US" sz="2000" dirty="0" smtClean="0"/>
              <a:t>Total of 20 marks</a:t>
            </a:r>
          </a:p>
        </p:txBody>
      </p:sp>
    </p:spTree>
    <p:extLst>
      <p:ext uri="{BB962C8B-B14F-4D97-AF65-F5344CB8AC3E}">
        <p14:creationId xmlns:p14="http://schemas.microsoft.com/office/powerpoint/2010/main" val="3861105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bwMode="auto">
          <a:xfrm>
            <a:off x="914400" y="456512"/>
            <a:ext cx="8229600" cy="561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Examples of context</a:t>
            </a:r>
          </a:p>
        </p:txBody>
      </p:sp>
      <p:sp>
        <p:nvSpPr>
          <p:cNvPr id="3" name="Content Placeholder 2"/>
          <p:cNvSpPr>
            <a:spLocks noGrp="1"/>
          </p:cNvSpPr>
          <p:nvPr>
            <p:ph idx="1"/>
          </p:nvPr>
        </p:nvSpPr>
        <p:spPr>
          <a:xfrm>
            <a:off x="914400" y="1556791"/>
            <a:ext cx="7772400" cy="4569371"/>
          </a:xfrm>
        </p:spPr>
        <p:txBody>
          <a:bodyPr/>
          <a:lstStyle/>
          <a:p>
            <a:pPr>
              <a:defRPr/>
            </a:pPr>
            <a:r>
              <a:rPr lang="en-GB" sz="2000" dirty="0"/>
              <a:t>These have been taken from the lesson plans for the </a:t>
            </a:r>
            <a:r>
              <a:rPr lang="en-GB" sz="2000" dirty="0" smtClean="0"/>
              <a:t>Conflict poems </a:t>
            </a:r>
            <a:r>
              <a:rPr lang="en-GB" sz="2000" dirty="0"/>
              <a:t>which can be found on the website and/or accessed via ActiveTeach</a:t>
            </a:r>
          </a:p>
          <a:p>
            <a:pPr>
              <a:defRPr/>
            </a:pPr>
            <a:endParaRPr lang="en-GB" sz="2000" dirty="0"/>
          </a:p>
          <a:p>
            <a:pPr marL="0" indent="0">
              <a:buFont typeface="Verdana" panose="020B0604030504040204" pitchFamily="34" charset="0"/>
              <a:buNone/>
              <a:defRPr/>
            </a:pPr>
            <a:r>
              <a:rPr lang="en-GB" sz="2000" b="1" dirty="0" err="1"/>
              <a:t>Catrin</a:t>
            </a:r>
            <a:r>
              <a:rPr lang="en-GB" sz="2000" b="1" dirty="0"/>
              <a:t>:</a:t>
            </a:r>
          </a:p>
          <a:p>
            <a:pPr marL="0" indent="0">
              <a:buFont typeface="Verdana" panose="020B0604030504040204" pitchFamily="34" charset="0"/>
              <a:buNone/>
              <a:defRPr/>
            </a:pPr>
            <a:r>
              <a:rPr lang="en-GB" sz="2000" dirty="0"/>
              <a:t>Offer students some brief background notes on the poet and the poem. ….  This poem is about the birth of [Gillian Clarke’s] daughter, </a:t>
            </a:r>
            <a:r>
              <a:rPr lang="en-GB" sz="2000" dirty="0" err="1"/>
              <a:t>Catrin</a:t>
            </a:r>
            <a:r>
              <a:rPr lang="en-GB" sz="2000" dirty="0"/>
              <a:t>, and her relationship with her.    </a:t>
            </a:r>
          </a:p>
          <a:p>
            <a:pPr marL="0" indent="0">
              <a:buFont typeface="Verdana" panose="020B0604030504040204" pitchFamily="34" charset="0"/>
              <a:buNone/>
              <a:defRPr/>
            </a:pPr>
            <a:endParaRPr lang="en-GB" sz="2000" dirty="0"/>
          </a:p>
          <a:p>
            <a:pPr marL="0" indent="0">
              <a:buFont typeface="Verdana" panose="020B0604030504040204" pitchFamily="34" charset="0"/>
              <a:buNone/>
              <a:defRPr/>
            </a:pPr>
            <a:r>
              <a:rPr lang="en-GB" sz="2000" b="1" dirty="0"/>
              <a:t>Exposure:</a:t>
            </a:r>
          </a:p>
          <a:p>
            <a:pPr marL="0" indent="0">
              <a:buFont typeface="Verdana" panose="020B0604030504040204" pitchFamily="34" charset="0"/>
              <a:buNone/>
              <a:defRPr/>
            </a:pPr>
            <a:r>
              <a:rPr lang="en-GB" sz="2000" dirty="0"/>
              <a:t>Explain that ‘Exposure’ is a poem based on Owen’s grim experiences of trench warfare in the winter of 1917 and takes passive suffering as its theme (e.g. the repetition of </a:t>
            </a:r>
            <a:r>
              <a:rPr lang="en-GB" sz="2000" i="1" dirty="0"/>
              <a:t>Nothing happens</a:t>
            </a:r>
            <a:r>
              <a:rPr lang="en-GB" sz="2000" dirty="0"/>
              <a:t> points to this).</a:t>
            </a:r>
          </a:p>
        </p:txBody>
      </p:sp>
    </p:spTree>
    <p:extLst>
      <p:ext uri="{BB962C8B-B14F-4D97-AF65-F5344CB8AC3E}">
        <p14:creationId xmlns:p14="http://schemas.microsoft.com/office/powerpoint/2010/main" val="399272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1156792" y="692696"/>
            <a:ext cx="7128792" cy="6480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Expectations</a:t>
            </a:r>
          </a:p>
        </p:txBody>
      </p:sp>
      <p:sp>
        <p:nvSpPr>
          <p:cNvPr id="32771" name="Content Placeholder 2"/>
          <p:cNvSpPr>
            <a:spLocks noGrp="1"/>
          </p:cNvSpPr>
          <p:nvPr>
            <p:ph idx="1"/>
          </p:nvPr>
        </p:nvSpPr>
        <p:spPr bwMode="auto">
          <a:xfrm>
            <a:off x="755576" y="1548071"/>
            <a:ext cx="7931224" cy="457809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altLang="en-US" sz="2000" dirty="0" smtClean="0"/>
              <a:t>Students will compare two poems.  If only one poem is considered, the mark cannot go beyond Level 2.</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Students will use evidence/quotations from the printed poem to support points and comment on language, form and structure and include relevant contextual points.</a:t>
            </a:r>
          </a:p>
          <a:p>
            <a:pPr marL="285750" indent="-285750">
              <a:buFont typeface="Arial" panose="020B0604020202020204" pitchFamily="34" charset="0"/>
              <a:buChar char="•"/>
            </a:pPr>
            <a:endParaRPr lang="en-GB" altLang="en-US" sz="2000" dirty="0" smtClean="0"/>
          </a:p>
          <a:p>
            <a:pPr marL="285750" indent="-285750">
              <a:buFont typeface="Arial" panose="020B0604020202020204" pitchFamily="34" charset="0"/>
              <a:buChar char="•"/>
            </a:pPr>
            <a:r>
              <a:rPr lang="en-GB" altLang="en-US" sz="2000" dirty="0" smtClean="0"/>
              <a:t>For the second poem, although students may wish to include memorised quotes, as this is a closed book examination, this is not an expectation. Paraphrasing will be sufficient when referencing the second poem. Students must demonstrate their knowledge of a second poem.</a:t>
            </a:r>
          </a:p>
          <a:p>
            <a:pPr marL="285750" indent="-285750">
              <a:buFont typeface="Arial" panose="020B0604020202020204" pitchFamily="34" charset="0"/>
              <a:buChar char="•"/>
            </a:pPr>
            <a:endParaRPr lang="en-GB" altLang="en-US" sz="1800" dirty="0" smtClean="0"/>
          </a:p>
        </p:txBody>
      </p:sp>
    </p:spTree>
    <p:extLst>
      <p:ext uri="{BB962C8B-B14F-4D97-AF65-F5344CB8AC3E}">
        <p14:creationId xmlns:p14="http://schemas.microsoft.com/office/powerpoint/2010/main" val="4021438338"/>
      </p:ext>
    </p:extLst>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2990</Words>
  <Application>Microsoft Office PowerPoint</Application>
  <PresentationFormat>On-screen Show (4:3)</PresentationFormat>
  <Paragraphs>300</Paragraphs>
  <Slides>33</Slides>
  <Notes>33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33</vt:i4>
      </vt:variant>
    </vt:vector>
  </HeadingPairs>
  <TitlesOfParts>
    <vt:vector size="37" baseType="lpstr">
      <vt:lpstr>Arial</vt:lpstr>
      <vt:lpstr>Verdana</vt:lpstr>
      <vt:lpstr>1_Blank Presentation</vt:lpstr>
      <vt:lpstr>2_Blank Presentation</vt:lpstr>
      <vt:lpstr>Network events – GCSE English – Summer 2016   </vt:lpstr>
      <vt:lpstr>Points for discussion</vt:lpstr>
      <vt:lpstr>PowerPoint Presentation</vt:lpstr>
      <vt:lpstr>A reminder of the requirements</vt:lpstr>
      <vt:lpstr>The Anthology poetry</vt:lpstr>
      <vt:lpstr>The question</vt:lpstr>
      <vt:lpstr>Assessment Objectives for the Anthology poetry</vt:lpstr>
      <vt:lpstr>Examples of context</vt:lpstr>
      <vt:lpstr>Expectations</vt:lpstr>
      <vt:lpstr>Balance</vt:lpstr>
      <vt:lpstr>Structure of responses</vt:lpstr>
      <vt:lpstr>Unseen poetry</vt:lpstr>
      <vt:lpstr>Assessment Objectives for the Unseen poetry</vt:lpstr>
      <vt:lpstr>The choice of unseen poems</vt:lpstr>
      <vt:lpstr>The question</vt:lpstr>
      <vt:lpstr>Approaches to the question</vt:lpstr>
      <vt:lpstr>PowerPoint Presentation</vt:lpstr>
      <vt:lpstr>Ways of approaching a poem and points of comparison</vt:lpstr>
      <vt:lpstr>voice • register • tone </vt:lpstr>
      <vt:lpstr>form • pattern • typography</vt:lpstr>
      <vt:lpstr>imagery • metaphor • representation</vt:lpstr>
      <vt:lpstr>narrative • argument • viewpoint </vt:lpstr>
      <vt:lpstr>Activity 1</vt:lpstr>
      <vt:lpstr>Comparison in GCSE English Language</vt:lpstr>
      <vt:lpstr>Comparing ideas and perspectives</vt:lpstr>
      <vt:lpstr>Summary:  Assessment of AO3</vt:lpstr>
      <vt:lpstr>7a versus 7b</vt:lpstr>
      <vt:lpstr>How many comparisons?</vt:lpstr>
      <vt:lpstr>Ideas and perspectives</vt:lpstr>
      <vt:lpstr>Using evidence</vt:lpstr>
      <vt:lpstr>Planning for September 2016</vt:lpstr>
      <vt:lpstr>One year down…</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READY TO TEACH PEARSON'S NEW GCSE (9-1) ENGLISH LANGUAGE FROM 2015  14GBAE01</dc:title>
  <dc:creator>Clark, Emma</dc:creator>
  <cp:lastModifiedBy>Slade, Liz</cp:lastModifiedBy>
  <cp:revision>52</cp:revision>
  <dcterms:modified xsi:type="dcterms:W3CDTF">2016-07-14T12:26:21Z</dcterms:modified>
</cp:coreProperties>
</file>